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43"/>
  </p:notesMasterIdLst>
  <p:handoutMasterIdLst>
    <p:handoutMasterId r:id="rId44"/>
  </p:handoutMasterIdLst>
  <p:sldIdLst>
    <p:sldId id="2023" r:id="rId5"/>
    <p:sldId id="550144426" r:id="rId6"/>
    <p:sldId id="550144427" r:id="rId7"/>
    <p:sldId id="320" r:id="rId8"/>
    <p:sldId id="258" r:id="rId9"/>
    <p:sldId id="697" r:id="rId10"/>
    <p:sldId id="2030" r:id="rId11"/>
    <p:sldId id="550144435" r:id="rId12"/>
    <p:sldId id="267" r:id="rId13"/>
    <p:sldId id="2073" r:id="rId14"/>
    <p:sldId id="2038" r:id="rId15"/>
    <p:sldId id="550144436" r:id="rId16"/>
    <p:sldId id="550144421" r:id="rId17"/>
    <p:sldId id="550144432" r:id="rId18"/>
    <p:sldId id="2031" r:id="rId19"/>
    <p:sldId id="269" r:id="rId20"/>
    <p:sldId id="270" r:id="rId21"/>
    <p:sldId id="2033" r:id="rId22"/>
    <p:sldId id="2032" r:id="rId23"/>
    <p:sldId id="2034" r:id="rId24"/>
    <p:sldId id="273" r:id="rId25"/>
    <p:sldId id="550144423" r:id="rId26"/>
    <p:sldId id="2041" r:id="rId27"/>
    <p:sldId id="550144428" r:id="rId28"/>
    <p:sldId id="2035" r:id="rId29"/>
    <p:sldId id="550144425" r:id="rId30"/>
    <p:sldId id="2042" r:id="rId31"/>
    <p:sldId id="550144431" r:id="rId32"/>
    <p:sldId id="550144439" r:id="rId33"/>
    <p:sldId id="550144441" r:id="rId34"/>
    <p:sldId id="550144440" r:id="rId35"/>
    <p:sldId id="550144437" r:id="rId36"/>
    <p:sldId id="550144438" r:id="rId37"/>
    <p:sldId id="2036" r:id="rId38"/>
    <p:sldId id="550144429" r:id="rId39"/>
    <p:sldId id="550144424" r:id="rId40"/>
    <p:sldId id="2024" r:id="rId41"/>
    <p:sldId id="550144442" r:id="rId42"/>
  </p:sldIdLst>
  <p:sldSz cx="9144000" cy="5143500" type="screen16x9"/>
  <p:notesSz cx="6858000" cy="9144000"/>
  <p:custDataLst>
    <p:tags r:id="rId4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7" name="Ravi Kiran V" initials="vrk [4] [2]" lastIdx="1" clrIdx="7"/>
  <p:cmAuthor id="1" name="Kate Ryan" initials="KR" lastIdx="11" clrIdx="1"/>
  <p:cmAuthor id="2" name="Ravi Kiran V" initials="vrk" lastIdx="1" clrIdx="2"/>
  <p:cmAuthor id="3" name="Ravi Kiran V" initials="vrk [2]" lastIdx="1" clrIdx="3"/>
  <p:cmAuthor id="4" name="Ravi Kiran V" initials="vrk [3]" lastIdx="1" clrIdx="4"/>
  <p:cmAuthor id="5" name="Ravi Kiran V" initials="vrk [4]" lastIdx="1" clrIdx="5"/>
  <p:cmAuthor id="6" name="Ravi Kiran V" initials="vrk [3] [2]"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9FD9"/>
    <a:srgbClr val="26194B"/>
    <a:srgbClr val="000000"/>
    <a:srgbClr val="86DBF2"/>
    <a:srgbClr val="1FAED4"/>
    <a:srgbClr val="72C059"/>
    <a:srgbClr val="B2D171"/>
    <a:srgbClr val="B8E1D0"/>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1"/>
    <p:restoredTop sz="41700" autoAdjust="0"/>
  </p:normalViewPr>
  <p:slideViewPr>
    <p:cSldViewPr snapToGrid="0" snapToObjects="1">
      <p:cViewPr varScale="1">
        <p:scale>
          <a:sx n="32" d="100"/>
          <a:sy n="32" d="100"/>
        </p:scale>
        <p:origin x="2256" y="32"/>
      </p:cViewPr>
      <p:guideLst>
        <p:guide pos="3144"/>
        <p:guide orient="horz" pos="1620"/>
      </p:guideLst>
    </p:cSldViewPr>
  </p:slideViewPr>
  <p:notesTextViewPr>
    <p:cViewPr>
      <p:scale>
        <a:sx n="3" d="2"/>
        <a:sy n="3" d="2"/>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rka Antona Santamaria (gantonas)" userId="963c0016-51fd-4fd6-b70d-69f21114f89f" providerId="ADAL" clId="{837222B5-C1FE-41B9-95F7-8F0B0FD31420}"/>
    <pc:docChg chg="delSld modSld">
      <pc:chgData name="Gorka Antona Santamaria (gantonas)" userId="963c0016-51fd-4fd6-b70d-69f21114f89f" providerId="ADAL" clId="{837222B5-C1FE-41B9-95F7-8F0B0FD31420}" dt="2021-10-28T07:21:49.294" v="12" actId="47"/>
      <pc:docMkLst>
        <pc:docMk/>
      </pc:docMkLst>
      <pc:sldChg chg="modNotesTx">
        <pc:chgData name="Gorka Antona Santamaria (gantonas)" userId="963c0016-51fd-4fd6-b70d-69f21114f89f" providerId="ADAL" clId="{837222B5-C1FE-41B9-95F7-8F0B0FD31420}" dt="2021-10-28T07:19:51.617" v="0" actId="20577"/>
        <pc:sldMkLst>
          <pc:docMk/>
          <pc:sldMk cId="4241818398" sldId="258"/>
        </pc:sldMkLst>
      </pc:sldChg>
      <pc:sldChg chg="modNotesTx">
        <pc:chgData name="Gorka Antona Santamaria (gantonas)" userId="963c0016-51fd-4fd6-b70d-69f21114f89f" providerId="ADAL" clId="{837222B5-C1FE-41B9-95F7-8F0B0FD31420}" dt="2021-10-28T07:20:43.045" v="5" actId="20577"/>
        <pc:sldMkLst>
          <pc:docMk/>
          <pc:sldMk cId="2022168421" sldId="269"/>
        </pc:sldMkLst>
      </pc:sldChg>
      <pc:sldChg chg="modNotesTx">
        <pc:chgData name="Gorka Antona Santamaria (gantonas)" userId="963c0016-51fd-4fd6-b70d-69f21114f89f" providerId="ADAL" clId="{837222B5-C1FE-41B9-95F7-8F0B0FD31420}" dt="2021-10-28T07:20:46.636" v="6" actId="20577"/>
        <pc:sldMkLst>
          <pc:docMk/>
          <pc:sldMk cId="3699568704" sldId="270"/>
        </pc:sldMkLst>
      </pc:sldChg>
      <pc:sldChg chg="del">
        <pc:chgData name="Gorka Antona Santamaria (gantonas)" userId="963c0016-51fd-4fd6-b70d-69f21114f89f" providerId="ADAL" clId="{837222B5-C1FE-41B9-95F7-8F0B0FD31420}" dt="2021-10-28T07:21:47.192" v="11" actId="47"/>
        <pc:sldMkLst>
          <pc:docMk/>
          <pc:sldMk cId="4184063631" sldId="279"/>
        </pc:sldMkLst>
      </pc:sldChg>
      <pc:sldChg chg="del">
        <pc:chgData name="Gorka Antona Santamaria (gantonas)" userId="963c0016-51fd-4fd6-b70d-69f21114f89f" providerId="ADAL" clId="{837222B5-C1FE-41B9-95F7-8F0B0FD31420}" dt="2021-10-28T07:20:29.432" v="3" actId="47"/>
        <pc:sldMkLst>
          <pc:docMk/>
          <pc:sldMk cId="3883799236" sldId="2028"/>
        </pc:sldMkLst>
      </pc:sldChg>
      <pc:sldChg chg="modNotesTx">
        <pc:chgData name="Gorka Antona Santamaria (gantonas)" userId="963c0016-51fd-4fd6-b70d-69f21114f89f" providerId="ADAL" clId="{837222B5-C1FE-41B9-95F7-8F0B0FD31420}" dt="2021-10-28T07:20:37.853" v="4" actId="20577"/>
        <pc:sldMkLst>
          <pc:docMk/>
          <pc:sldMk cId="3345441736" sldId="2031"/>
        </pc:sldMkLst>
      </pc:sldChg>
      <pc:sldChg chg="modNotesTx">
        <pc:chgData name="Gorka Antona Santamaria (gantonas)" userId="963c0016-51fd-4fd6-b70d-69f21114f89f" providerId="ADAL" clId="{837222B5-C1FE-41B9-95F7-8F0B0FD31420}" dt="2021-10-28T07:21:16.988" v="10" actId="20577"/>
        <pc:sldMkLst>
          <pc:docMk/>
          <pc:sldMk cId="3292334967" sldId="2036"/>
        </pc:sldMkLst>
      </pc:sldChg>
      <pc:sldChg chg="modNotesTx">
        <pc:chgData name="Gorka Antona Santamaria (gantonas)" userId="963c0016-51fd-4fd6-b70d-69f21114f89f" providerId="ADAL" clId="{837222B5-C1FE-41B9-95F7-8F0B0FD31420}" dt="2021-10-28T07:21:04.649" v="8" actId="20577"/>
        <pc:sldMkLst>
          <pc:docMk/>
          <pc:sldMk cId="3071051288" sldId="2042"/>
        </pc:sldMkLst>
      </pc:sldChg>
      <pc:sldChg chg="del modNotesTx">
        <pc:chgData name="Gorka Antona Santamaria (gantonas)" userId="963c0016-51fd-4fd6-b70d-69f21114f89f" providerId="ADAL" clId="{837222B5-C1FE-41B9-95F7-8F0B0FD31420}" dt="2021-10-28T07:20:21.215" v="2" actId="47"/>
        <pc:sldMkLst>
          <pc:docMk/>
          <pc:sldMk cId="390048516" sldId="2072"/>
        </pc:sldMkLst>
      </pc:sldChg>
      <pc:sldChg chg="del">
        <pc:chgData name="Gorka Antona Santamaria (gantonas)" userId="963c0016-51fd-4fd6-b70d-69f21114f89f" providerId="ADAL" clId="{837222B5-C1FE-41B9-95F7-8F0B0FD31420}" dt="2021-10-28T07:21:49.294" v="12" actId="47"/>
        <pc:sldMkLst>
          <pc:docMk/>
          <pc:sldMk cId="258964544" sldId="550144422"/>
        </pc:sldMkLst>
      </pc:sldChg>
      <pc:sldChg chg="modNotesTx">
        <pc:chgData name="Gorka Antona Santamaria (gantonas)" userId="963c0016-51fd-4fd6-b70d-69f21114f89f" providerId="ADAL" clId="{837222B5-C1FE-41B9-95F7-8F0B0FD31420}" dt="2021-10-28T07:20:58.210" v="7" actId="20577"/>
        <pc:sldMkLst>
          <pc:docMk/>
          <pc:sldMk cId="1987049856" sldId="550144428"/>
        </pc:sldMkLst>
      </pc:sldChg>
      <pc:sldChg chg="modNotesTx">
        <pc:chgData name="Gorka Antona Santamaria (gantonas)" userId="963c0016-51fd-4fd6-b70d-69f21114f89f" providerId="ADAL" clId="{837222B5-C1FE-41B9-95F7-8F0B0FD31420}" dt="2021-10-28T07:21:12.457" v="9" actId="20577"/>
        <pc:sldMkLst>
          <pc:docMk/>
          <pc:sldMk cId="3924743376" sldId="550144437"/>
        </pc:sldMkLst>
      </pc:sldChg>
    </pc:docChg>
  </pc:docChgLst>
  <pc:docChgLst>
    <pc:chgData name="Gorka Antona Santamaria (gantonas)" userId="963c0016-51fd-4fd6-b70d-69f21114f89f" providerId="ADAL" clId="{0758FF9B-7448-4CAB-91DE-3C68A55DBCC9}"/>
    <pc:docChg chg="undo custSel delSld modSld">
      <pc:chgData name="Gorka Antona Santamaria (gantonas)" userId="963c0016-51fd-4fd6-b70d-69f21114f89f" providerId="ADAL" clId="{0758FF9B-7448-4CAB-91DE-3C68A55DBCC9}" dt="2021-09-14T10:07:28.032" v="13"/>
      <pc:docMkLst>
        <pc:docMk/>
      </pc:docMkLst>
      <pc:sldChg chg="modAnim">
        <pc:chgData name="Gorka Antona Santamaria (gantonas)" userId="963c0016-51fd-4fd6-b70d-69f21114f89f" providerId="ADAL" clId="{0758FF9B-7448-4CAB-91DE-3C68A55DBCC9}" dt="2021-09-14T10:05:34.878" v="5"/>
        <pc:sldMkLst>
          <pc:docMk/>
          <pc:sldMk cId="134606511" sldId="2030"/>
        </pc:sldMkLst>
      </pc:sldChg>
      <pc:sldChg chg="modAnim">
        <pc:chgData name="Gorka Antona Santamaria (gantonas)" userId="963c0016-51fd-4fd6-b70d-69f21114f89f" providerId="ADAL" clId="{0758FF9B-7448-4CAB-91DE-3C68A55DBCC9}" dt="2021-09-14T10:05:56" v="7"/>
        <pc:sldMkLst>
          <pc:docMk/>
          <pc:sldMk cId="3378269518" sldId="2073"/>
        </pc:sldMkLst>
      </pc:sldChg>
      <pc:sldChg chg="modAnim">
        <pc:chgData name="Gorka Antona Santamaria (gantonas)" userId="963c0016-51fd-4fd6-b70d-69f21114f89f" providerId="ADAL" clId="{0758FF9B-7448-4CAB-91DE-3C68A55DBCC9}" dt="2021-09-14T10:07:28.032" v="13"/>
        <pc:sldMkLst>
          <pc:docMk/>
          <pc:sldMk cId="2979166571" sldId="550144421"/>
        </pc:sldMkLst>
      </pc:sldChg>
      <pc:sldChg chg="modSp mod">
        <pc:chgData name="Gorka Antona Santamaria (gantonas)" userId="963c0016-51fd-4fd6-b70d-69f21114f89f" providerId="ADAL" clId="{0758FF9B-7448-4CAB-91DE-3C68A55DBCC9}" dt="2021-09-14T10:04:34.981" v="3" actId="113"/>
        <pc:sldMkLst>
          <pc:docMk/>
          <pc:sldMk cId="2759031752" sldId="550144426"/>
        </pc:sldMkLst>
        <pc:spChg chg="mod">
          <ac:chgData name="Gorka Antona Santamaria (gantonas)" userId="963c0016-51fd-4fd6-b70d-69f21114f89f" providerId="ADAL" clId="{0758FF9B-7448-4CAB-91DE-3C68A55DBCC9}" dt="2021-09-14T10:04:34.981" v="3" actId="113"/>
          <ac:spMkLst>
            <pc:docMk/>
            <pc:sldMk cId="2759031752" sldId="550144426"/>
            <ac:spMk id="4" creationId="{CD1A0CB5-5F9F-AF44-A26B-8A9CC852F975}"/>
          </ac:spMkLst>
        </pc:spChg>
      </pc:sldChg>
      <pc:sldChg chg="del">
        <pc:chgData name="Gorka Antona Santamaria (gantonas)" userId="963c0016-51fd-4fd6-b70d-69f21114f89f" providerId="ADAL" clId="{0758FF9B-7448-4CAB-91DE-3C68A55DBCC9}" dt="2021-09-14T10:04:50.917" v="4" actId="47"/>
        <pc:sldMkLst>
          <pc:docMk/>
          <pc:sldMk cId="680670968" sldId="550144430"/>
        </pc:sldMkLst>
      </pc:sldChg>
      <pc:sldChg chg="del">
        <pc:chgData name="Gorka Antona Santamaria (gantonas)" userId="963c0016-51fd-4fd6-b70d-69f21114f89f" providerId="ADAL" clId="{0758FF9B-7448-4CAB-91DE-3C68A55DBCC9}" dt="2021-09-14T10:06:23.424" v="8" actId="47"/>
        <pc:sldMkLst>
          <pc:docMk/>
          <pc:sldMk cId="1282385497" sldId="550144433"/>
        </pc:sldMkLst>
      </pc:sldChg>
      <pc:sldChg chg="del">
        <pc:chgData name="Gorka Antona Santamaria (gantonas)" userId="963c0016-51fd-4fd6-b70d-69f21114f89f" providerId="ADAL" clId="{0758FF9B-7448-4CAB-91DE-3C68A55DBCC9}" dt="2021-09-14T10:06:24.583" v="9" actId="47"/>
        <pc:sldMkLst>
          <pc:docMk/>
          <pc:sldMk cId="1198883331" sldId="550144434"/>
        </pc:sldMkLst>
      </pc:sldChg>
      <pc:sldChg chg="modAnim">
        <pc:chgData name="Gorka Antona Santamaria (gantonas)" userId="963c0016-51fd-4fd6-b70d-69f21114f89f" providerId="ADAL" clId="{0758FF9B-7448-4CAB-91DE-3C68A55DBCC9}" dt="2021-09-14T10:05:38.120" v="6"/>
        <pc:sldMkLst>
          <pc:docMk/>
          <pc:sldMk cId="2909140033" sldId="550144435"/>
        </pc:sldMkLst>
      </pc:sldChg>
      <pc:sldChg chg="modAnim">
        <pc:chgData name="Gorka Antona Santamaria (gantonas)" userId="963c0016-51fd-4fd6-b70d-69f21114f89f" providerId="ADAL" clId="{0758FF9B-7448-4CAB-91DE-3C68A55DBCC9}" dt="2021-09-14T10:06:48.389" v="10"/>
        <pc:sldMkLst>
          <pc:docMk/>
          <pc:sldMk cId="3535100210" sldId="55014443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10/28/2021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10/28/2021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160464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a:p>
            <a:endParaRPr lang="en-BE"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34</a:t>
            </a:fld>
            <a:endParaRPr lang="en-US"/>
          </a:p>
        </p:txBody>
      </p:sp>
    </p:spTree>
    <p:extLst>
      <p:ext uri="{BB962C8B-B14F-4D97-AF65-F5344CB8AC3E}">
        <p14:creationId xmlns:p14="http://schemas.microsoft.com/office/powerpoint/2010/main" val="233652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555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001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15</a:t>
            </a:fld>
            <a:endParaRPr lang="en-US"/>
          </a:p>
        </p:txBody>
      </p:sp>
    </p:spTree>
    <p:extLst>
      <p:ext uri="{BB962C8B-B14F-4D97-AF65-F5344CB8AC3E}">
        <p14:creationId xmlns:p14="http://schemas.microsoft.com/office/powerpoint/2010/main" val="351495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16</a:t>
            </a:fld>
            <a:endParaRPr lang="en-US"/>
          </a:p>
        </p:txBody>
      </p:sp>
    </p:spTree>
    <p:extLst>
      <p:ext uri="{BB962C8B-B14F-4D97-AF65-F5344CB8AC3E}">
        <p14:creationId xmlns:p14="http://schemas.microsoft.com/office/powerpoint/2010/main" val="402393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36858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dirty="0">
              <a:solidFill>
                <a:schemeClr val="tx1"/>
              </a:solidFill>
              <a:ea typeface="ＭＳ Ｐゴシック" charset="0"/>
            </a:endParaRPr>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24</a:t>
            </a:fld>
            <a:endParaRPr lang="en-US"/>
          </a:p>
        </p:txBody>
      </p:sp>
    </p:spTree>
    <p:extLst>
      <p:ext uri="{BB962C8B-B14F-4D97-AF65-F5344CB8AC3E}">
        <p14:creationId xmlns:p14="http://schemas.microsoft.com/office/powerpoint/2010/main" val="129843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a:p>
            <a:endParaRPr lang="en-BE"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27</a:t>
            </a:fld>
            <a:endParaRPr lang="en-US"/>
          </a:p>
        </p:txBody>
      </p:sp>
    </p:spTree>
    <p:extLst>
      <p:ext uri="{BB962C8B-B14F-4D97-AF65-F5344CB8AC3E}">
        <p14:creationId xmlns:p14="http://schemas.microsoft.com/office/powerpoint/2010/main" val="291059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32</a:t>
            </a:fld>
            <a:endParaRPr lang="en-US"/>
          </a:p>
        </p:txBody>
      </p:sp>
    </p:spTree>
    <p:extLst>
      <p:ext uri="{BB962C8B-B14F-4D97-AF65-F5344CB8AC3E}">
        <p14:creationId xmlns:p14="http://schemas.microsoft.com/office/powerpoint/2010/main" val="1109511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68768"/>
            <a:ext cx="8296421" cy="288131"/>
          </a:xfrm>
          <a:prstGeom prst="rect">
            <a:avLst/>
          </a:prstGeom>
        </p:spPr>
        <p:txBody>
          <a:bodyPr lIns="91420" tIns="45710" rIns="91420" bIns="45710" anchor="b" anchorCtr="0">
            <a:noAutofit/>
          </a:bodyPr>
          <a:lstStyle>
            <a:lvl1pPr marL="0" indent="0" algn="l">
              <a:buNone/>
              <a:defRPr sz="16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108765"/>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solidFill>
              </a:defRPr>
            </a:lvl1pPr>
          </a:lstStyle>
          <a:p>
            <a:pPr lvl="0"/>
            <a:r>
              <a:rPr lang="en-US"/>
              <a:t>Click to edit Master title style</a:t>
            </a:r>
            <a:endParaRPr lang="en-GB"/>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solidFill>
                <a:latin typeface="+mn-lt"/>
                <a:ea typeface="ＭＳ Ｐゴシック" charset="0"/>
                <a:cs typeface="CiscoSans"/>
              </a:defRPr>
            </a:lvl1pPr>
            <a:lvl2pPr marL="228600" indent="-114300">
              <a:buClr>
                <a:schemeClr val="tx2"/>
              </a:buClr>
              <a:buSzPct val="60000"/>
              <a:defRPr sz="2000">
                <a:solidFill>
                  <a:schemeClr val="bg1"/>
                </a:solidFill>
              </a:defRPr>
            </a:lvl2pPr>
            <a:lvl3pPr marL="342900" indent="-114300">
              <a:buClr>
                <a:schemeClr val="tx2"/>
              </a:buClr>
              <a:buSzPct val="60000"/>
              <a:defRPr sz="1800">
                <a:solidFill>
                  <a:schemeClr val="bg1"/>
                </a:solidFill>
              </a:defRPr>
            </a:lvl3pPr>
            <a:lvl4pPr marL="457200" indent="-123825">
              <a:buClr>
                <a:schemeClr val="tx2"/>
              </a:buClr>
              <a:buSzPct val="60000"/>
              <a:defRPr sz="1600">
                <a:solidFill>
                  <a:schemeClr val="bg1"/>
                </a:solidFill>
              </a:defRPr>
            </a:lvl4pPr>
            <a:lvl5pPr marL="574675" indent="-117475">
              <a:buClr>
                <a:schemeClr val="tx2"/>
              </a:buClr>
              <a:buSzPct val="60000"/>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4 Heavy Graphics">
    <p:spTree>
      <p:nvGrpSpPr>
        <p:cNvPr id="1" name=""/>
        <p:cNvGrpSpPr/>
        <p:nvPr/>
      </p:nvGrpSpPr>
      <p:grpSpPr>
        <a:xfrm>
          <a:off x="0" y="0"/>
          <a:ext cx="0" cy="0"/>
          <a:chOff x="0" y="0"/>
          <a:chExt cx="0" cy="0"/>
        </a:xfrm>
      </p:grpSpPr>
      <p:sp>
        <p:nvSpPr>
          <p:cNvPr id="6" name="Title 1"/>
          <p:cNvSpPr>
            <a:spLocks noGrp="1"/>
          </p:cNvSpPr>
          <p:nvPr>
            <p:ph type="title"/>
          </p:nvPr>
        </p:nvSpPr>
        <p:spPr>
          <a:xfrm>
            <a:off x="443996" y="192024"/>
            <a:ext cx="8266113" cy="434974"/>
          </a:xfrm>
        </p:spPr>
        <p:txBody>
          <a:bodyPr anchor="b" anchorCtr="0"/>
          <a:lstStyle>
            <a:lvl1pPr marL="6251" indent="-6251" algn="l" defTabSz="457200" rtl="0" eaLnBrk="0" fontAlgn="base" hangingPunct="0">
              <a:lnSpc>
                <a:spcPct val="80000"/>
              </a:lnSpc>
              <a:spcBef>
                <a:spcPct val="0"/>
              </a:spcBef>
              <a:spcAft>
                <a:spcPct val="0"/>
              </a:spcAft>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F88CD4D-9334-C342-9DF5-62BD69A7A29A}"/>
              </a:ext>
            </a:extLst>
          </p:cNvPr>
          <p:cNvSpPr>
            <a:spLocks noGrp="1"/>
          </p:cNvSpPr>
          <p:nvPr>
            <p:ph type="ftr" sz="quarter" idx="10"/>
          </p:nvPr>
        </p:nvSpPr>
        <p:spPr/>
        <p:txBody>
          <a:bodyPr/>
          <a:lstStyle/>
          <a:p>
            <a:pPr defTabSz="610744"/>
            <a:r>
              <a:rPr lang="en-GB"/>
              <a:t>Presentation ID</a:t>
            </a:r>
          </a:p>
        </p:txBody>
      </p:sp>
    </p:spTree>
    <p:extLst>
      <p:ext uri="{BB962C8B-B14F-4D97-AF65-F5344CB8AC3E}">
        <p14:creationId xmlns:p14="http://schemas.microsoft.com/office/powerpoint/2010/main" val="10559635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1" y="463888"/>
            <a:ext cx="7429499" cy="1108928"/>
          </a:xfrm>
        </p:spPr>
        <p:txBody>
          <a:bodyPr/>
          <a:lstStyle/>
          <a:p>
            <a:r>
              <a:rPr lang="en-US"/>
              <a:t>Click to edit Master title style</a:t>
            </a:r>
          </a:p>
        </p:txBody>
      </p:sp>
      <p:sp>
        <p:nvSpPr>
          <p:cNvPr id="48" name="Content Placeholder 2"/>
          <p:cNvSpPr>
            <a:spLocks noGrp="1"/>
          </p:cNvSpPr>
          <p:nvPr>
            <p:ph idx="1"/>
          </p:nvPr>
        </p:nvSpPr>
        <p:spPr>
          <a:xfrm>
            <a:off x="856061" y="1687115"/>
            <a:ext cx="7429499" cy="2656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Date Placeholder 3"/>
          <p:cNvSpPr>
            <a:spLocks noGrp="1"/>
          </p:cNvSpPr>
          <p:nvPr>
            <p:ph type="dt" sz="half" idx="10"/>
          </p:nvPr>
        </p:nvSpPr>
        <p:spPr>
          <a:xfrm>
            <a:off x="5592691" y="4412458"/>
            <a:ext cx="2057400" cy="273844"/>
          </a:xfrm>
        </p:spPr>
        <p:txBody>
          <a:bodyPr/>
          <a:lstStyle/>
          <a:p>
            <a:fld id="{8B4B1282-EC83-4ACB-A233-42E8CCBD72EF}" type="datetime1">
              <a:rPr lang="en-US" smtClean="0"/>
              <a:t>10/28/2021</a:t>
            </a:fld>
            <a:endParaRPr lang="en-US"/>
          </a:p>
        </p:txBody>
      </p:sp>
      <p:sp>
        <p:nvSpPr>
          <p:cNvPr id="50" name="Footer Placeholder 4"/>
          <p:cNvSpPr>
            <a:spLocks noGrp="1"/>
          </p:cNvSpPr>
          <p:nvPr>
            <p:ph type="ftr" sz="quarter" idx="11"/>
          </p:nvPr>
        </p:nvSpPr>
        <p:spPr>
          <a:xfrm>
            <a:off x="856059" y="4412457"/>
            <a:ext cx="4679482" cy="273844"/>
          </a:xfrm>
        </p:spPr>
        <p:txBody>
          <a:bodyPr/>
          <a:lstStyle/>
          <a:p>
            <a:endParaRPr lang="en-US"/>
          </a:p>
        </p:txBody>
      </p:sp>
      <p:sp>
        <p:nvSpPr>
          <p:cNvPr id="51" name="Slide Number Placeholder 5"/>
          <p:cNvSpPr>
            <a:spLocks noGrp="1"/>
          </p:cNvSpPr>
          <p:nvPr>
            <p:ph type="sldNum" sz="quarter" idx="12"/>
          </p:nvPr>
        </p:nvSpPr>
        <p:spPr>
          <a:xfrm>
            <a:off x="7707242" y="4412457"/>
            <a:ext cx="578317" cy="273844"/>
          </a:xfrm>
        </p:spPr>
        <p:txBody>
          <a:bodyPr/>
          <a:lstStyle/>
          <a:p>
            <a:fld id="{84048AA8-581F-45BD-B91A-FC9D37081B86}" type="slidenum">
              <a:rPr lang="en-US" smtClean="0"/>
              <a:t>‹#›</a:t>
            </a:fld>
            <a:endParaRPr lang="en-US"/>
          </a:p>
        </p:txBody>
      </p:sp>
    </p:spTree>
    <p:extLst>
      <p:ext uri="{BB962C8B-B14F-4D97-AF65-F5344CB8AC3E}">
        <p14:creationId xmlns:p14="http://schemas.microsoft.com/office/powerpoint/2010/main" val="20022752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F3423-B2A4-3B4C-B3A2-BC66816B52E2}"/>
              </a:ext>
            </a:extLst>
          </p:cNvPr>
          <p:cNvSpPr>
            <a:spLocks noGrp="1"/>
          </p:cNvSpPr>
          <p:nvPr>
            <p:ph type="dt" sz="half" idx="10"/>
          </p:nvPr>
        </p:nvSpPr>
        <p:spPr/>
        <p:txBody>
          <a:bodyPr/>
          <a:lstStyle/>
          <a:p>
            <a:fld id="{1373C39E-937E-0945-9B3F-E52021259C26}" type="datetimeFigureOut">
              <a:rPr lang="en-US" smtClean="0"/>
              <a:t>10/28/2021</a:t>
            </a:fld>
            <a:endParaRPr lang="en-US"/>
          </a:p>
        </p:txBody>
      </p:sp>
      <p:sp>
        <p:nvSpPr>
          <p:cNvPr id="3" name="Footer Placeholder 2">
            <a:extLst>
              <a:ext uri="{FF2B5EF4-FFF2-40B4-BE49-F238E27FC236}">
                <a16:creationId xmlns:a16="http://schemas.microsoft.com/office/drawing/2014/main" id="{8D159454-B7CF-D04D-A946-EEFEFE64B2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89340C-DA50-DD4E-83E1-E23AE51CDF9B}"/>
              </a:ext>
            </a:extLst>
          </p:cNvPr>
          <p:cNvSpPr>
            <a:spLocks noGrp="1"/>
          </p:cNvSpPr>
          <p:nvPr>
            <p:ph type="sldNum" sz="quarter" idx="12"/>
          </p:nvPr>
        </p:nvSpPr>
        <p:spPr/>
        <p:txBody>
          <a:bodyPr/>
          <a:lstStyle/>
          <a:p>
            <a:fld id="{B0488C4B-A3DE-CC48-B452-646C3080B74A}" type="slidenum">
              <a:rPr lang="en-US" smtClean="0"/>
              <a:t>‹#›</a:t>
            </a:fld>
            <a:endParaRPr lang="en-US"/>
          </a:p>
        </p:txBody>
      </p:sp>
    </p:spTree>
    <p:extLst>
      <p:ext uri="{BB962C8B-B14F-4D97-AF65-F5344CB8AC3E}">
        <p14:creationId xmlns:p14="http://schemas.microsoft.com/office/powerpoint/2010/main" val="2836813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2021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2021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 id="2147484015" r:id="rId27"/>
    <p:sldLayoutId id="2147484017" r:id="rId28"/>
    <p:sldLayoutId id="2147484018" r:id="rId29"/>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1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video.cisco.com/video/6186649839001" TargetMode="Externa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video.cisco.com/video/6186653328001" TargetMode="Externa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hyperlink" Target="https://www.cisco.com/c/en/us/td/docs/voice_ip_comm/cust_contact/contact_center/webexcc/Analyzer_2/b_analyzeronloinehelp/_b_analyzeronloinehelp_chapter_010.html" TargetMode="External"/><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video.cisco.com/video/6186652858001" TargetMode="Externa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hyperlink" Target="https://analyzer.wxcc-eu1.cisco.com/analyzer/home" TargetMode="External"/><Relationship Id="rId2" Type="http://schemas.openxmlformats.org/officeDocument/2006/relationships/hyperlink" Target="https://portal.wxcc-eu1.cisco.com/" TargetMode="External"/><Relationship Id="rId1" Type="http://schemas.openxmlformats.org/officeDocument/2006/relationships/slideLayout" Target="../slideLayouts/slideLayout10.xm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95F4E9-9E21-5944-B2F7-A073B40AB5AD}"/>
              </a:ext>
            </a:extLst>
          </p:cNvPr>
          <p:cNvSpPr>
            <a:spLocks noGrp="1"/>
          </p:cNvSpPr>
          <p:nvPr>
            <p:ph type="ctrTitle"/>
          </p:nvPr>
        </p:nvSpPr>
        <p:spPr>
          <a:xfrm>
            <a:off x="401924" y="3291019"/>
            <a:ext cx="8340152" cy="644730"/>
          </a:xfrm>
        </p:spPr>
        <p:txBody>
          <a:bodyPr/>
          <a:lstStyle/>
          <a:p>
            <a:r>
              <a:rPr lang="en-US" dirty="0"/>
              <a:t>Webex Contact Center</a:t>
            </a:r>
            <a:br>
              <a:rPr lang="en-US" dirty="0"/>
            </a:br>
            <a:br>
              <a:rPr lang="en-US" dirty="0"/>
            </a:br>
            <a:r>
              <a:rPr lang="en-IN" dirty="0">
                <a:solidFill>
                  <a:schemeClr val="bg2"/>
                </a:solidFill>
              </a:rPr>
              <a:t> Analyzer Reporting</a:t>
            </a:r>
            <a:endParaRPr lang="en-US" dirty="0">
              <a:solidFill>
                <a:schemeClr val="bg2"/>
              </a:solidFill>
            </a:endParaRPr>
          </a:p>
        </p:txBody>
      </p:sp>
    </p:spTree>
    <p:extLst>
      <p:ext uri="{BB962C8B-B14F-4D97-AF65-F5344CB8AC3E}">
        <p14:creationId xmlns:p14="http://schemas.microsoft.com/office/powerpoint/2010/main" val="2834795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1F870-5D09-D642-A141-41B3007EE215}"/>
              </a:ext>
            </a:extLst>
          </p:cNvPr>
          <p:cNvSpPr>
            <a:spLocks noGrp="1"/>
          </p:cNvSpPr>
          <p:nvPr>
            <p:ph type="body" sz="quarter" idx="10"/>
          </p:nvPr>
        </p:nvSpPr>
        <p:spPr>
          <a:xfrm>
            <a:off x="292541" y="1033554"/>
            <a:ext cx="3030964" cy="3861351"/>
          </a:xfrm>
        </p:spPr>
        <p:txBody>
          <a:bodyPr/>
          <a:lstStyle/>
          <a:p>
            <a:r>
              <a:rPr lang="en-IN" sz="1200" dirty="0">
                <a:solidFill>
                  <a:schemeClr val="accent4">
                    <a:lumMod val="75000"/>
                  </a:schemeClr>
                </a:solidFill>
              </a:rPr>
              <a:t>Visualizations, Dashboards and Variables</a:t>
            </a:r>
          </a:p>
          <a:p>
            <a:r>
              <a:rPr lang="en-IN" sz="1200" dirty="0">
                <a:solidFill>
                  <a:schemeClr val="accent4">
                    <a:lumMod val="75000"/>
                  </a:schemeClr>
                </a:solidFill>
              </a:rPr>
              <a:t>By default, you will only have Stock Reports</a:t>
            </a:r>
          </a:p>
          <a:p>
            <a:r>
              <a:rPr lang="en-IN" sz="1200" dirty="0">
                <a:solidFill>
                  <a:schemeClr val="accent4">
                    <a:lumMod val="75000"/>
                  </a:schemeClr>
                </a:solidFill>
              </a:rPr>
              <a:t>You can access to these stock reports or create new customized ones</a:t>
            </a:r>
          </a:p>
          <a:p>
            <a:r>
              <a:rPr lang="en-IN" sz="1200" dirty="0">
                <a:solidFill>
                  <a:schemeClr val="accent4">
                    <a:lumMod val="75000"/>
                  </a:schemeClr>
                </a:solidFill>
              </a:rPr>
              <a:t>Search Folder and Visualizations</a:t>
            </a:r>
          </a:p>
          <a:p>
            <a:r>
              <a:rPr lang="en-IN" sz="1200" dirty="0">
                <a:solidFill>
                  <a:schemeClr val="accent4">
                    <a:lumMod val="75000"/>
                  </a:schemeClr>
                </a:solidFill>
              </a:rPr>
              <a:t>2 types of views: List or Grid</a:t>
            </a:r>
          </a:p>
          <a:p>
            <a:r>
              <a:rPr lang="en-IN" sz="1200" dirty="0">
                <a:solidFill>
                  <a:schemeClr val="accent4">
                    <a:lumMod val="75000"/>
                  </a:schemeClr>
                </a:solidFill>
              </a:rPr>
              <a:t>Visualization Summary</a:t>
            </a:r>
          </a:p>
          <a:p>
            <a:pPr lvl="1"/>
            <a:r>
              <a:rPr lang="en-IN" sz="1100" dirty="0">
                <a:solidFill>
                  <a:schemeClr val="accent4">
                    <a:lumMod val="75000"/>
                  </a:schemeClr>
                </a:solidFill>
              </a:rPr>
              <a:t>Temporal Scope</a:t>
            </a:r>
          </a:p>
          <a:p>
            <a:pPr lvl="1"/>
            <a:r>
              <a:rPr lang="en-IN" sz="1100" dirty="0">
                <a:solidFill>
                  <a:schemeClr val="accent4">
                    <a:lumMod val="75000"/>
                  </a:schemeClr>
                </a:solidFill>
              </a:rPr>
              <a:t>Created By</a:t>
            </a:r>
          </a:p>
          <a:p>
            <a:pPr lvl="1"/>
            <a:r>
              <a:rPr lang="en-IN" sz="1100" dirty="0">
                <a:solidFill>
                  <a:schemeClr val="accent4">
                    <a:lumMod val="75000"/>
                  </a:schemeClr>
                </a:solidFill>
              </a:rPr>
              <a:t>Modified Date/Time</a:t>
            </a:r>
            <a:endParaRPr lang="en-IN" sz="1400" dirty="0">
              <a:solidFill>
                <a:schemeClr val="accent4">
                  <a:lumMod val="75000"/>
                </a:schemeClr>
              </a:solidFill>
            </a:endParaRPr>
          </a:p>
          <a:p>
            <a:r>
              <a:rPr lang="en-IN" sz="1200" dirty="0">
                <a:solidFill>
                  <a:schemeClr val="accent4">
                    <a:lumMod val="75000"/>
                  </a:schemeClr>
                </a:solidFill>
              </a:rPr>
              <a:t>Click on Details for more info</a:t>
            </a:r>
          </a:p>
          <a:p>
            <a:pPr marL="174625" lvl="1" indent="0">
              <a:buNone/>
            </a:pPr>
            <a:endParaRPr lang="en-IN" sz="1500" dirty="0">
              <a:solidFill>
                <a:schemeClr val="accent4">
                  <a:lumMod val="75000"/>
                </a:schemeClr>
              </a:solidFill>
            </a:endParaRPr>
          </a:p>
          <a:p>
            <a:pPr marL="57150" indent="0">
              <a:buNone/>
            </a:pPr>
            <a:endParaRPr lang="en-US" sz="1500" dirty="0">
              <a:solidFill>
                <a:schemeClr val="accent4">
                  <a:lumMod val="75000"/>
                </a:schemeClr>
              </a:solidFill>
            </a:endParaRPr>
          </a:p>
        </p:txBody>
      </p:sp>
      <p:sp>
        <p:nvSpPr>
          <p:cNvPr id="2" name="Title 1">
            <a:extLst>
              <a:ext uri="{FF2B5EF4-FFF2-40B4-BE49-F238E27FC236}">
                <a16:creationId xmlns:a16="http://schemas.microsoft.com/office/drawing/2014/main" id="{0DB6E109-A564-CE49-8172-A77C71CCA43B}"/>
              </a:ext>
            </a:extLst>
          </p:cNvPr>
          <p:cNvSpPr>
            <a:spLocks noGrp="1"/>
          </p:cNvSpPr>
          <p:nvPr>
            <p:ph type="title"/>
          </p:nvPr>
        </p:nvSpPr>
        <p:spPr>
          <a:xfrm>
            <a:off x="278069" y="275267"/>
            <a:ext cx="8345488" cy="731837"/>
          </a:xfrm>
        </p:spPr>
        <p:txBody>
          <a:bodyPr/>
          <a:lstStyle/>
          <a:p>
            <a:r>
              <a:rPr lang="en-US" dirty="0"/>
              <a:t>Navigation</a:t>
            </a:r>
          </a:p>
        </p:txBody>
      </p:sp>
      <p:pic>
        <p:nvPicPr>
          <p:cNvPr id="7" name="Picture 6">
            <a:extLst>
              <a:ext uri="{FF2B5EF4-FFF2-40B4-BE49-F238E27FC236}">
                <a16:creationId xmlns:a16="http://schemas.microsoft.com/office/drawing/2014/main" id="{9FFF7368-A37F-A648-931F-684C9EE27960}"/>
              </a:ext>
            </a:extLst>
          </p:cNvPr>
          <p:cNvPicPr>
            <a:picLocks noChangeAspect="1"/>
          </p:cNvPicPr>
          <p:nvPr/>
        </p:nvPicPr>
        <p:blipFill>
          <a:blip r:embed="rId3"/>
          <a:stretch>
            <a:fillRect/>
          </a:stretch>
        </p:blipFill>
        <p:spPr>
          <a:xfrm>
            <a:off x="3754973" y="878315"/>
            <a:ext cx="4615651" cy="181409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B2CB377-DAF1-FE40-BF1D-B28898201983}"/>
              </a:ext>
            </a:extLst>
          </p:cNvPr>
          <p:cNvPicPr>
            <a:picLocks noChangeAspect="1"/>
          </p:cNvPicPr>
          <p:nvPr/>
        </p:nvPicPr>
        <p:blipFill>
          <a:blip r:embed="rId4"/>
          <a:stretch>
            <a:fillRect/>
          </a:stretch>
        </p:blipFill>
        <p:spPr>
          <a:xfrm>
            <a:off x="3389104" y="3023976"/>
            <a:ext cx="2365792" cy="1349088"/>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2E02BB5B-79E3-E944-B689-B89344580C39}"/>
              </a:ext>
            </a:extLst>
          </p:cNvPr>
          <p:cNvSpPr/>
          <p:nvPr/>
        </p:nvSpPr>
        <p:spPr>
          <a:xfrm>
            <a:off x="4450813" y="2387084"/>
            <a:ext cx="242374" cy="369332"/>
          </a:xfrm>
          <a:prstGeom prst="rect">
            <a:avLst/>
          </a:prstGeom>
        </p:spPr>
        <p:txBody>
          <a:bodyPr wrap="none">
            <a:spAutoFit/>
          </a:bodyPr>
          <a:lstStyle/>
          <a:p>
            <a:r>
              <a:rPr lang="en-IN">
                <a:solidFill>
                  <a:srgbClr val="000000"/>
                </a:solidFill>
                <a:latin typeface="Times" pitchFamily="2" charset="0"/>
              </a:rPr>
              <a:t> </a:t>
            </a:r>
            <a:endParaRPr lang="en-US"/>
          </a:p>
        </p:txBody>
      </p:sp>
      <p:sp>
        <p:nvSpPr>
          <p:cNvPr id="11" name="Rectangle 10">
            <a:extLst>
              <a:ext uri="{FF2B5EF4-FFF2-40B4-BE49-F238E27FC236}">
                <a16:creationId xmlns:a16="http://schemas.microsoft.com/office/drawing/2014/main" id="{5E31644B-896B-BC43-B976-788504824D5B}"/>
              </a:ext>
            </a:extLst>
          </p:cNvPr>
          <p:cNvSpPr/>
          <p:nvPr/>
        </p:nvSpPr>
        <p:spPr>
          <a:xfrm>
            <a:off x="4450813" y="2387084"/>
            <a:ext cx="242374" cy="369332"/>
          </a:xfrm>
          <a:prstGeom prst="rect">
            <a:avLst/>
          </a:prstGeom>
        </p:spPr>
        <p:txBody>
          <a:bodyPr wrap="none">
            <a:spAutoFit/>
          </a:bodyPr>
          <a:lstStyle/>
          <a:p>
            <a:r>
              <a:rPr lang="en-IN">
                <a:solidFill>
                  <a:srgbClr val="000000"/>
                </a:solidFill>
                <a:latin typeface="Times" pitchFamily="2" charset="0"/>
              </a:rPr>
              <a:t> </a:t>
            </a:r>
            <a:endParaRPr lang="en-US"/>
          </a:p>
        </p:txBody>
      </p:sp>
      <p:sp>
        <p:nvSpPr>
          <p:cNvPr id="10" name="Content Placeholder 2">
            <a:extLst>
              <a:ext uri="{FF2B5EF4-FFF2-40B4-BE49-F238E27FC236}">
                <a16:creationId xmlns:a16="http://schemas.microsoft.com/office/drawing/2014/main" id="{0801CBF4-75CB-094C-91BB-4F375B0A7BCE}"/>
              </a:ext>
            </a:extLst>
          </p:cNvPr>
          <p:cNvSpPr txBox="1">
            <a:spLocks/>
          </p:cNvSpPr>
          <p:nvPr/>
        </p:nvSpPr>
        <p:spPr>
          <a:xfrm>
            <a:off x="278069" y="2570495"/>
            <a:ext cx="1771147" cy="1373727"/>
          </a:xfrm>
          <a:prstGeom prst="rect">
            <a:avLst/>
          </a:prstGeom>
        </p:spPr>
        <p:txBody>
          <a:bodyPr lIns="0" tIns="45710" rIns="0" bIns="4571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50" indent="0">
              <a:buNone/>
            </a:pPr>
            <a:endParaRPr lang="en-IN" sz="1200" dirty="0">
              <a:solidFill>
                <a:schemeClr val="accent4">
                  <a:lumMod val="75000"/>
                </a:schemeClr>
              </a:solidFill>
            </a:endParaRPr>
          </a:p>
          <a:p>
            <a:pPr marL="57150" indent="0">
              <a:buFont typeface="Arial"/>
              <a:buNone/>
            </a:pPr>
            <a:endParaRPr lang="en-IN" sz="1500" dirty="0">
              <a:solidFill>
                <a:schemeClr val="accent4">
                  <a:lumMod val="75000"/>
                </a:schemeClr>
              </a:solidFill>
            </a:endParaRPr>
          </a:p>
        </p:txBody>
      </p:sp>
      <p:sp>
        <p:nvSpPr>
          <p:cNvPr id="12" name="Triangle 11">
            <a:extLst>
              <a:ext uri="{FF2B5EF4-FFF2-40B4-BE49-F238E27FC236}">
                <a16:creationId xmlns:a16="http://schemas.microsoft.com/office/drawing/2014/main" id="{A6CB1DB0-8718-674E-9563-347723912E2F}"/>
              </a:ext>
            </a:extLst>
          </p:cNvPr>
          <p:cNvSpPr/>
          <p:nvPr/>
        </p:nvSpPr>
        <p:spPr>
          <a:xfrm>
            <a:off x="3389104" y="2756416"/>
            <a:ext cx="2365792" cy="267560"/>
          </a:xfrm>
          <a:prstGeom prst="triangle">
            <a:avLst/>
          </a:prstGeom>
          <a:solidFill>
            <a:srgbClr val="343333">
              <a:alpha val="16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Triangle 12">
            <a:extLst>
              <a:ext uri="{FF2B5EF4-FFF2-40B4-BE49-F238E27FC236}">
                <a16:creationId xmlns:a16="http://schemas.microsoft.com/office/drawing/2014/main" id="{F5DA3664-A75B-7A40-B86F-99BBF371AF61}"/>
              </a:ext>
            </a:extLst>
          </p:cNvPr>
          <p:cNvSpPr/>
          <p:nvPr/>
        </p:nvSpPr>
        <p:spPr>
          <a:xfrm rot="18526274">
            <a:off x="5727574" y="2431651"/>
            <a:ext cx="1174683" cy="1056632"/>
          </a:xfrm>
          <a:prstGeom prst="triangle">
            <a:avLst/>
          </a:prstGeom>
          <a:solidFill>
            <a:srgbClr val="343333">
              <a:alpha val="16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5" name="Picture 4">
            <a:extLst>
              <a:ext uri="{FF2B5EF4-FFF2-40B4-BE49-F238E27FC236}">
                <a16:creationId xmlns:a16="http://schemas.microsoft.com/office/drawing/2014/main" id="{FDF44F2C-16AD-5744-9F24-7846A3616E09}"/>
              </a:ext>
            </a:extLst>
          </p:cNvPr>
          <p:cNvPicPr>
            <a:picLocks noChangeAspect="1"/>
          </p:cNvPicPr>
          <p:nvPr/>
        </p:nvPicPr>
        <p:blipFill>
          <a:blip r:embed="rId5"/>
          <a:stretch>
            <a:fillRect/>
          </a:stretch>
        </p:blipFill>
        <p:spPr>
          <a:xfrm>
            <a:off x="6268070" y="2830032"/>
            <a:ext cx="2194300" cy="134908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1EA51B6-EFCD-49B6-8F84-5C94505548EB}"/>
              </a:ext>
            </a:extLst>
          </p:cNvPr>
          <p:cNvPicPr>
            <a:picLocks noChangeAspect="1"/>
          </p:cNvPicPr>
          <p:nvPr/>
        </p:nvPicPr>
        <p:blipFill rotWithShape="1">
          <a:blip r:embed="rId6"/>
          <a:srcRect t="2590"/>
          <a:stretch/>
        </p:blipFill>
        <p:spPr>
          <a:xfrm>
            <a:off x="3462091" y="1113164"/>
            <a:ext cx="285155" cy="875326"/>
          </a:xfrm>
          <a:prstGeom prst="rect">
            <a:avLst/>
          </a:prstGeom>
        </p:spPr>
      </p:pic>
    </p:spTree>
    <p:extLst>
      <p:ext uri="{BB962C8B-B14F-4D97-AF65-F5344CB8AC3E}">
        <p14:creationId xmlns:p14="http://schemas.microsoft.com/office/powerpoint/2010/main" val="337826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1659731"/>
            <a:ext cx="3808797" cy="1824038"/>
          </a:xfrm>
        </p:spPr>
        <p:txBody>
          <a:bodyPr wrap="square" anchor="ctr">
            <a:normAutofit/>
          </a:bodyPr>
          <a:lstStyle/>
          <a:p>
            <a:r>
              <a:rPr lang="en-US" dirty="0"/>
              <a:t>Creation </a:t>
            </a:r>
            <a:r>
              <a:rPr lang="en-US"/>
              <a:t>of custom visualizations</a:t>
            </a:r>
            <a:endParaRPr lang="en-US" dirty="0"/>
          </a:p>
        </p:txBody>
      </p:sp>
      <p:pic>
        <p:nvPicPr>
          <p:cNvPr id="12" name="Picture 11" descr="Icon&#10;&#10;Description automatically generated">
            <a:extLst>
              <a:ext uri="{FF2B5EF4-FFF2-40B4-BE49-F238E27FC236}">
                <a16:creationId xmlns:a16="http://schemas.microsoft.com/office/drawing/2014/main" id="{F989667A-F000-9246-BEC9-367481328E00}"/>
              </a:ext>
            </a:extLst>
          </p:cNvPr>
          <p:cNvPicPr>
            <a:picLocks noChangeAspect="1"/>
          </p:cNvPicPr>
          <p:nvPr/>
        </p:nvPicPr>
        <p:blipFill>
          <a:blip r:embed="rId2"/>
          <a:stretch>
            <a:fillRect/>
          </a:stretch>
        </p:blipFill>
        <p:spPr>
          <a:xfrm>
            <a:off x="5495730" y="1241370"/>
            <a:ext cx="2761986" cy="2820338"/>
          </a:xfrm>
          <a:prstGeom prst="rect">
            <a:avLst/>
          </a:prstGeom>
        </p:spPr>
      </p:pic>
    </p:spTree>
    <p:extLst>
      <p:ext uri="{BB962C8B-B14F-4D97-AF65-F5344CB8AC3E}">
        <p14:creationId xmlns:p14="http://schemas.microsoft.com/office/powerpoint/2010/main" val="3355428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E109-A564-CE49-8172-A77C71CCA43B}"/>
              </a:ext>
            </a:extLst>
          </p:cNvPr>
          <p:cNvSpPr>
            <a:spLocks noGrp="1"/>
          </p:cNvSpPr>
          <p:nvPr>
            <p:ph type="title"/>
          </p:nvPr>
        </p:nvSpPr>
        <p:spPr>
          <a:xfrm>
            <a:off x="7445" y="49448"/>
            <a:ext cx="7429499" cy="599290"/>
          </a:xfrm>
        </p:spPr>
        <p:txBody>
          <a:bodyPr/>
          <a:lstStyle/>
          <a:p>
            <a:r>
              <a:rPr lang="en-US" dirty="0"/>
              <a:t>Creation of Visualizations Overview</a:t>
            </a:r>
          </a:p>
        </p:txBody>
      </p:sp>
      <p:pic>
        <p:nvPicPr>
          <p:cNvPr id="6" name="Picture 5">
            <a:extLst>
              <a:ext uri="{FF2B5EF4-FFF2-40B4-BE49-F238E27FC236}">
                <a16:creationId xmlns:a16="http://schemas.microsoft.com/office/drawing/2014/main" id="{A2398801-B3E9-FC42-AAF5-27D83EC3971A}"/>
              </a:ext>
            </a:extLst>
          </p:cNvPr>
          <p:cNvPicPr>
            <a:picLocks noChangeAspect="1"/>
          </p:cNvPicPr>
          <p:nvPr/>
        </p:nvPicPr>
        <p:blipFill>
          <a:blip r:embed="rId2"/>
          <a:stretch>
            <a:fillRect/>
          </a:stretch>
        </p:blipFill>
        <p:spPr>
          <a:xfrm>
            <a:off x="199383" y="655613"/>
            <a:ext cx="8855241" cy="4010160"/>
          </a:xfrm>
          <a:prstGeom prst="rect">
            <a:avLst/>
          </a:prstGeom>
        </p:spPr>
      </p:pic>
      <p:sp>
        <p:nvSpPr>
          <p:cNvPr id="7" name="Rectangle 6">
            <a:extLst>
              <a:ext uri="{FF2B5EF4-FFF2-40B4-BE49-F238E27FC236}">
                <a16:creationId xmlns:a16="http://schemas.microsoft.com/office/drawing/2014/main" id="{DA207C7E-5193-4334-9CFB-BDB9E8673217}"/>
              </a:ext>
            </a:extLst>
          </p:cNvPr>
          <p:cNvSpPr/>
          <p:nvPr/>
        </p:nvSpPr>
        <p:spPr>
          <a:xfrm>
            <a:off x="199383" y="941901"/>
            <a:ext cx="1595041" cy="2323813"/>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8" name="Rectangle 7">
            <a:extLst>
              <a:ext uri="{FF2B5EF4-FFF2-40B4-BE49-F238E27FC236}">
                <a16:creationId xmlns:a16="http://schemas.microsoft.com/office/drawing/2014/main" id="{B75ED43A-1CFF-417A-8AAC-9178619BD7FF}"/>
              </a:ext>
            </a:extLst>
          </p:cNvPr>
          <p:cNvSpPr/>
          <p:nvPr/>
        </p:nvSpPr>
        <p:spPr>
          <a:xfrm>
            <a:off x="2813101" y="2015576"/>
            <a:ext cx="6131516" cy="2650197"/>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9" name="Rectangle 8">
            <a:extLst>
              <a:ext uri="{FF2B5EF4-FFF2-40B4-BE49-F238E27FC236}">
                <a16:creationId xmlns:a16="http://schemas.microsoft.com/office/drawing/2014/main" id="{9CD610EC-AEC2-499E-945C-55CA539B4FE4}"/>
              </a:ext>
            </a:extLst>
          </p:cNvPr>
          <p:cNvSpPr/>
          <p:nvPr/>
        </p:nvSpPr>
        <p:spPr>
          <a:xfrm>
            <a:off x="1829948" y="941902"/>
            <a:ext cx="1951407" cy="302508"/>
          </a:xfrm>
          <a:prstGeom prst="rect">
            <a:avLst/>
          </a:prstGeom>
          <a:no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Rectangle 9">
            <a:extLst>
              <a:ext uri="{FF2B5EF4-FFF2-40B4-BE49-F238E27FC236}">
                <a16:creationId xmlns:a16="http://schemas.microsoft.com/office/drawing/2014/main" id="{9C73D6F2-0FF3-4086-BDA1-092906C5BFE6}"/>
              </a:ext>
            </a:extLst>
          </p:cNvPr>
          <p:cNvSpPr/>
          <p:nvPr/>
        </p:nvSpPr>
        <p:spPr>
          <a:xfrm>
            <a:off x="1829948" y="656760"/>
            <a:ext cx="3470822" cy="216390"/>
          </a:xfrm>
          <a:prstGeom prst="rect">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1" name="Rectangle 10">
            <a:extLst>
              <a:ext uri="{FF2B5EF4-FFF2-40B4-BE49-F238E27FC236}">
                <a16:creationId xmlns:a16="http://schemas.microsoft.com/office/drawing/2014/main" id="{3130775C-731C-4A76-96B2-2C567B6ECEC5}"/>
              </a:ext>
            </a:extLst>
          </p:cNvPr>
          <p:cNvSpPr/>
          <p:nvPr/>
        </p:nvSpPr>
        <p:spPr>
          <a:xfrm>
            <a:off x="1829949" y="1442467"/>
            <a:ext cx="933878" cy="1129284"/>
          </a:xfrm>
          <a:prstGeom prst="rect">
            <a:avLst/>
          </a:prstGeom>
          <a:noFill/>
          <a:ln>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2" name="Rectangle 11">
            <a:extLst>
              <a:ext uri="{FF2B5EF4-FFF2-40B4-BE49-F238E27FC236}">
                <a16:creationId xmlns:a16="http://schemas.microsoft.com/office/drawing/2014/main" id="{5B05D36C-74AC-463B-9CB9-28CEA7BD2DC2}"/>
              </a:ext>
            </a:extLst>
          </p:cNvPr>
          <p:cNvSpPr/>
          <p:nvPr/>
        </p:nvSpPr>
        <p:spPr>
          <a:xfrm>
            <a:off x="2813101" y="1428716"/>
            <a:ext cx="3099561" cy="566235"/>
          </a:xfrm>
          <a:prstGeom prst="rect">
            <a:avLst/>
          </a:prstGeom>
          <a:no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9D772648-871D-4FBB-B668-FD29AD6B1BE1}"/>
              </a:ext>
            </a:extLst>
          </p:cNvPr>
          <p:cNvSpPr txBox="1"/>
          <p:nvPr/>
        </p:nvSpPr>
        <p:spPr>
          <a:xfrm>
            <a:off x="447462" y="3411745"/>
            <a:ext cx="1237534" cy="369332"/>
          </a:xfrm>
          <a:prstGeom prst="rect">
            <a:avLst/>
          </a:prstGeom>
          <a:noFill/>
        </p:spPr>
        <p:txBody>
          <a:bodyPr wrap="square" rtlCol="0">
            <a:spAutoFit/>
          </a:bodyPr>
          <a:lstStyle/>
          <a:p>
            <a:r>
              <a:rPr lang="en-US" dirty="0">
                <a:solidFill>
                  <a:srgbClr val="FF0000"/>
                </a:solidFill>
                <a:latin typeface="+mn-lt"/>
              </a:rPr>
              <a:t>Attributes</a:t>
            </a:r>
            <a:endParaRPr lang="en-BE" dirty="0">
              <a:solidFill>
                <a:srgbClr val="FF0000"/>
              </a:solidFill>
              <a:latin typeface="+mn-lt"/>
            </a:endParaRPr>
          </a:p>
        </p:txBody>
      </p:sp>
      <p:sp>
        <p:nvSpPr>
          <p:cNvPr id="14" name="TextBox 13">
            <a:extLst>
              <a:ext uri="{FF2B5EF4-FFF2-40B4-BE49-F238E27FC236}">
                <a16:creationId xmlns:a16="http://schemas.microsoft.com/office/drawing/2014/main" id="{F3CBC507-2748-4A02-AA75-F863CBCBDA88}"/>
              </a:ext>
            </a:extLst>
          </p:cNvPr>
          <p:cNvSpPr txBox="1"/>
          <p:nvPr/>
        </p:nvSpPr>
        <p:spPr>
          <a:xfrm>
            <a:off x="5300770" y="583359"/>
            <a:ext cx="2913651" cy="338554"/>
          </a:xfrm>
          <a:prstGeom prst="rect">
            <a:avLst/>
          </a:prstGeom>
          <a:noFill/>
        </p:spPr>
        <p:txBody>
          <a:bodyPr wrap="square" rtlCol="0">
            <a:spAutoFit/>
          </a:bodyPr>
          <a:lstStyle/>
          <a:p>
            <a:r>
              <a:rPr lang="en-US" sz="1600" dirty="0">
                <a:solidFill>
                  <a:srgbClr val="FFC000"/>
                </a:solidFill>
                <a:latin typeface="+mn-lt"/>
              </a:rPr>
              <a:t>Name and Type of visualization</a:t>
            </a:r>
            <a:endParaRPr lang="en-BE" sz="1600" dirty="0">
              <a:solidFill>
                <a:srgbClr val="FFC000"/>
              </a:solidFill>
              <a:latin typeface="+mn-lt"/>
            </a:endParaRPr>
          </a:p>
        </p:txBody>
      </p:sp>
      <p:sp>
        <p:nvSpPr>
          <p:cNvPr id="15" name="TextBox 14">
            <a:extLst>
              <a:ext uri="{FF2B5EF4-FFF2-40B4-BE49-F238E27FC236}">
                <a16:creationId xmlns:a16="http://schemas.microsoft.com/office/drawing/2014/main" id="{57CBC1BA-F25E-4C29-BD84-B527F9A7A0D2}"/>
              </a:ext>
            </a:extLst>
          </p:cNvPr>
          <p:cNvSpPr txBox="1"/>
          <p:nvPr/>
        </p:nvSpPr>
        <p:spPr>
          <a:xfrm>
            <a:off x="3768178" y="920618"/>
            <a:ext cx="3188938" cy="369332"/>
          </a:xfrm>
          <a:prstGeom prst="rect">
            <a:avLst/>
          </a:prstGeom>
          <a:noFill/>
        </p:spPr>
        <p:txBody>
          <a:bodyPr wrap="square" rtlCol="0">
            <a:spAutoFit/>
          </a:bodyPr>
          <a:lstStyle/>
          <a:p>
            <a:r>
              <a:rPr lang="en-US" dirty="0">
                <a:solidFill>
                  <a:srgbClr val="00B050"/>
                </a:solidFill>
                <a:latin typeface="+mn-lt"/>
              </a:rPr>
              <a:t>Save and Preview buttons</a:t>
            </a:r>
            <a:endParaRPr lang="en-BE" dirty="0">
              <a:solidFill>
                <a:srgbClr val="00B050"/>
              </a:solidFill>
              <a:latin typeface="+mn-lt"/>
            </a:endParaRPr>
          </a:p>
        </p:txBody>
      </p:sp>
      <p:sp>
        <p:nvSpPr>
          <p:cNvPr id="16" name="TextBox 15">
            <a:extLst>
              <a:ext uri="{FF2B5EF4-FFF2-40B4-BE49-F238E27FC236}">
                <a16:creationId xmlns:a16="http://schemas.microsoft.com/office/drawing/2014/main" id="{1FC61320-CC6A-4982-906B-77BE1E9CB8FA}"/>
              </a:ext>
            </a:extLst>
          </p:cNvPr>
          <p:cNvSpPr txBox="1"/>
          <p:nvPr/>
        </p:nvSpPr>
        <p:spPr>
          <a:xfrm>
            <a:off x="4926073" y="4713240"/>
            <a:ext cx="3076646" cy="369332"/>
          </a:xfrm>
          <a:prstGeom prst="rect">
            <a:avLst/>
          </a:prstGeom>
          <a:noFill/>
        </p:spPr>
        <p:txBody>
          <a:bodyPr wrap="square" rtlCol="0">
            <a:spAutoFit/>
          </a:bodyPr>
          <a:lstStyle/>
          <a:p>
            <a:r>
              <a:rPr lang="en-US" dirty="0">
                <a:solidFill>
                  <a:srgbClr val="049FD9"/>
                </a:solidFill>
                <a:latin typeface="+mn-lt"/>
              </a:rPr>
              <a:t>Output chart preview</a:t>
            </a:r>
            <a:endParaRPr lang="en-BE" dirty="0">
              <a:solidFill>
                <a:srgbClr val="049FD9"/>
              </a:solidFill>
              <a:latin typeface="+mn-lt"/>
            </a:endParaRPr>
          </a:p>
        </p:txBody>
      </p:sp>
      <p:sp>
        <p:nvSpPr>
          <p:cNvPr id="17" name="TextBox 16">
            <a:extLst>
              <a:ext uri="{FF2B5EF4-FFF2-40B4-BE49-F238E27FC236}">
                <a16:creationId xmlns:a16="http://schemas.microsoft.com/office/drawing/2014/main" id="{DDF61F71-D9AB-4EE3-8A91-B568280440C4}"/>
              </a:ext>
            </a:extLst>
          </p:cNvPr>
          <p:cNvSpPr txBox="1"/>
          <p:nvPr/>
        </p:nvSpPr>
        <p:spPr>
          <a:xfrm>
            <a:off x="1774944" y="2569695"/>
            <a:ext cx="1237534" cy="492443"/>
          </a:xfrm>
          <a:prstGeom prst="rect">
            <a:avLst/>
          </a:prstGeom>
          <a:noFill/>
        </p:spPr>
        <p:txBody>
          <a:bodyPr wrap="square" rtlCol="0">
            <a:spAutoFit/>
          </a:bodyPr>
          <a:lstStyle/>
          <a:p>
            <a:r>
              <a:rPr lang="en-US" sz="1300" dirty="0">
                <a:solidFill>
                  <a:srgbClr val="002060"/>
                </a:solidFill>
                <a:latin typeface="+mn-lt"/>
              </a:rPr>
              <a:t>Row segmentation</a:t>
            </a:r>
            <a:endParaRPr lang="en-BE" sz="1300" dirty="0">
              <a:solidFill>
                <a:srgbClr val="002060"/>
              </a:solidFill>
              <a:latin typeface="+mn-lt"/>
            </a:endParaRPr>
          </a:p>
        </p:txBody>
      </p:sp>
      <p:sp>
        <p:nvSpPr>
          <p:cNvPr id="18" name="TextBox 17">
            <a:extLst>
              <a:ext uri="{FF2B5EF4-FFF2-40B4-BE49-F238E27FC236}">
                <a16:creationId xmlns:a16="http://schemas.microsoft.com/office/drawing/2014/main" id="{5768472B-8D8F-4D67-9C52-35392D8E5285}"/>
              </a:ext>
            </a:extLst>
          </p:cNvPr>
          <p:cNvSpPr txBox="1"/>
          <p:nvPr/>
        </p:nvSpPr>
        <p:spPr>
          <a:xfrm>
            <a:off x="5912662" y="1543598"/>
            <a:ext cx="1926203" cy="307777"/>
          </a:xfrm>
          <a:prstGeom prst="rect">
            <a:avLst/>
          </a:prstGeom>
          <a:noFill/>
        </p:spPr>
        <p:txBody>
          <a:bodyPr wrap="square" rtlCol="0">
            <a:spAutoFit/>
          </a:bodyPr>
          <a:lstStyle/>
          <a:p>
            <a:r>
              <a:rPr lang="en-US" sz="1400" dirty="0">
                <a:solidFill>
                  <a:srgbClr val="7030A0"/>
                </a:solidFill>
                <a:latin typeface="+mn-lt"/>
              </a:rPr>
              <a:t>Column definition</a:t>
            </a:r>
            <a:endParaRPr lang="en-BE" sz="1400" dirty="0">
              <a:solidFill>
                <a:srgbClr val="7030A0"/>
              </a:solidFill>
              <a:latin typeface="+mn-lt"/>
            </a:endParaRPr>
          </a:p>
        </p:txBody>
      </p:sp>
    </p:spTree>
    <p:extLst>
      <p:ext uri="{BB962C8B-B14F-4D97-AF65-F5344CB8AC3E}">
        <p14:creationId xmlns:p14="http://schemas.microsoft.com/office/powerpoint/2010/main" val="3535100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8ABDFD-A990-EF48-AE3E-A076531886E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
        <p:nvSpPr>
          <p:cNvPr id="2" name="Title 1">
            <a:extLst>
              <a:ext uri="{FF2B5EF4-FFF2-40B4-BE49-F238E27FC236}">
                <a16:creationId xmlns:a16="http://schemas.microsoft.com/office/drawing/2014/main" id="{0DB6E109-A564-CE49-8172-A77C71CCA43B}"/>
              </a:ext>
            </a:extLst>
          </p:cNvPr>
          <p:cNvSpPr>
            <a:spLocks noGrp="1"/>
          </p:cNvSpPr>
          <p:nvPr>
            <p:ph type="title"/>
          </p:nvPr>
        </p:nvSpPr>
        <p:spPr>
          <a:xfrm>
            <a:off x="247650" y="227437"/>
            <a:ext cx="7429499" cy="807032"/>
          </a:xfrm>
        </p:spPr>
        <p:txBody>
          <a:bodyPr/>
          <a:lstStyle/>
          <a:p>
            <a:r>
              <a:rPr lang="en-US"/>
              <a:t>Create Visualization</a:t>
            </a:r>
          </a:p>
        </p:txBody>
      </p:sp>
      <p:sp>
        <p:nvSpPr>
          <p:cNvPr id="3" name="Content Placeholder 2">
            <a:extLst>
              <a:ext uri="{FF2B5EF4-FFF2-40B4-BE49-F238E27FC236}">
                <a16:creationId xmlns:a16="http://schemas.microsoft.com/office/drawing/2014/main" id="{1D01F870-5D09-D642-A141-41B3007EE215}"/>
              </a:ext>
            </a:extLst>
          </p:cNvPr>
          <p:cNvSpPr>
            <a:spLocks noGrp="1"/>
          </p:cNvSpPr>
          <p:nvPr>
            <p:ph idx="1"/>
          </p:nvPr>
        </p:nvSpPr>
        <p:spPr>
          <a:xfrm>
            <a:off x="643523" y="1066068"/>
            <a:ext cx="2923004" cy="3604992"/>
          </a:xfrm>
        </p:spPr>
        <p:txBody>
          <a:bodyPr/>
          <a:lstStyle/>
          <a:p>
            <a:pPr marL="142875" lvl="1" indent="0">
              <a:buNone/>
            </a:pPr>
            <a:r>
              <a:rPr lang="en-IN" sz="1200" dirty="0">
                <a:solidFill>
                  <a:srgbClr val="03BCEB"/>
                </a:solidFill>
                <a:latin typeface="CiscoSansTT-ExtraLight"/>
                <a:cs typeface="CiscoSansTT-ExtraLight"/>
              </a:rPr>
              <a:t>Structure</a:t>
            </a:r>
          </a:p>
          <a:p>
            <a:pPr lvl="1"/>
            <a:r>
              <a:rPr lang="en-IN" sz="1100" dirty="0"/>
              <a:t>Type or Repository: </a:t>
            </a:r>
            <a:r>
              <a:rPr lang="en-IN" sz="1100" dirty="0">
                <a:solidFill>
                  <a:srgbClr val="03BCEB"/>
                </a:solidFill>
              </a:rPr>
              <a:t>CSR, CAR, ASR, AAR</a:t>
            </a:r>
          </a:p>
          <a:p>
            <a:pPr lvl="1"/>
            <a:r>
              <a:rPr lang="en-IN" sz="1100" dirty="0"/>
              <a:t>Time Period: Realtime or Historical</a:t>
            </a:r>
          </a:p>
          <a:p>
            <a:pPr lvl="1"/>
            <a:r>
              <a:rPr lang="en-IN" sz="1100" dirty="0"/>
              <a:t>Interval</a:t>
            </a:r>
          </a:p>
          <a:p>
            <a:pPr lvl="1"/>
            <a:r>
              <a:rPr lang="en-IN" sz="1100" dirty="0"/>
              <a:t>Output Type: Table, Heatmap, Chart</a:t>
            </a:r>
            <a:endParaRPr lang="en-IN" sz="1100" dirty="0">
              <a:solidFill>
                <a:srgbClr val="282828"/>
              </a:solidFill>
              <a:latin typeface="CiscoSansTT-ExtraLight"/>
              <a:cs typeface="CiscoSansTT-ExtraLight"/>
            </a:endParaRPr>
          </a:p>
          <a:p>
            <a:pPr marL="142875" lvl="1" indent="0">
              <a:buNone/>
            </a:pPr>
            <a:endParaRPr lang="en-IN" sz="1100" b="1" dirty="0">
              <a:solidFill>
                <a:srgbClr val="282828"/>
              </a:solidFill>
              <a:latin typeface="CiscoSansTT-ExtraLight"/>
              <a:cs typeface="CiscoSansTT-ExtraLight"/>
            </a:endParaRPr>
          </a:p>
          <a:p>
            <a:pPr marL="142875" lvl="1" indent="0">
              <a:buNone/>
            </a:pPr>
            <a:r>
              <a:rPr lang="en-IN" sz="1200" dirty="0">
                <a:solidFill>
                  <a:srgbClr val="03BCEB"/>
                </a:solidFill>
                <a:latin typeface="CiscoSansTT-ExtraLight"/>
                <a:cs typeface="CiscoSansTT-ExtraLight"/>
              </a:rPr>
              <a:t>Defines </a:t>
            </a:r>
            <a:r>
              <a:rPr lang="en-IN" sz="1200" spc="-5" dirty="0">
                <a:solidFill>
                  <a:srgbClr val="03BCEB"/>
                </a:solidFill>
                <a:latin typeface="CiscoSansTT-ExtraLight"/>
                <a:cs typeface="CiscoSansTT-ExtraLight"/>
              </a:rPr>
              <a:t>the </a:t>
            </a:r>
            <a:r>
              <a:rPr lang="en-IN" sz="1200" dirty="0">
                <a:solidFill>
                  <a:srgbClr val="03BCEB"/>
                </a:solidFill>
                <a:latin typeface="CiscoSansTT-ExtraLight"/>
                <a:cs typeface="CiscoSansTT-ExtraLight"/>
              </a:rPr>
              <a:t>data</a:t>
            </a:r>
            <a:r>
              <a:rPr lang="en-IN" sz="1200" spc="-5" dirty="0">
                <a:solidFill>
                  <a:srgbClr val="03BCEB"/>
                </a:solidFill>
                <a:latin typeface="CiscoSansTT-ExtraLight"/>
                <a:cs typeface="CiscoSansTT-ExtraLight"/>
              </a:rPr>
              <a:t> </a:t>
            </a:r>
            <a:r>
              <a:rPr lang="en-IN" sz="1200" dirty="0">
                <a:solidFill>
                  <a:srgbClr val="03BCEB"/>
                </a:solidFill>
                <a:latin typeface="CiscoSansTT-ExtraLight"/>
                <a:cs typeface="CiscoSansTT-ExtraLight"/>
              </a:rPr>
              <a:t>set</a:t>
            </a:r>
            <a:endParaRPr lang="en-IN" sz="1100" b="1" dirty="0">
              <a:latin typeface="CiscoSansTT-ExtraLight"/>
              <a:cs typeface="CiscoSansTT-ExtraLight"/>
            </a:endParaRPr>
          </a:p>
          <a:p>
            <a:pPr lvl="1"/>
            <a:r>
              <a:rPr lang="en-IN" sz="1100" dirty="0"/>
              <a:t>Profile Variables:</a:t>
            </a:r>
          </a:p>
          <a:p>
            <a:pPr lvl="3">
              <a:buFont typeface="Courier New" panose="02070309020205020404" pitchFamily="49" charset="0"/>
              <a:buChar char="o"/>
            </a:pPr>
            <a:r>
              <a:rPr lang="en-IN" sz="1000" dirty="0"/>
              <a:t>Field, Measures and Formulas</a:t>
            </a:r>
          </a:p>
          <a:p>
            <a:pPr lvl="3">
              <a:buFont typeface="Courier New" panose="02070309020205020404" pitchFamily="49" charset="0"/>
              <a:buChar char="o"/>
            </a:pPr>
            <a:r>
              <a:rPr lang="en-IN" sz="1000" dirty="0"/>
              <a:t>Value or Count Report</a:t>
            </a:r>
          </a:p>
          <a:p>
            <a:pPr lvl="1"/>
            <a:r>
              <a:rPr lang="en-IN" sz="1100" dirty="0"/>
              <a:t>Row Segment</a:t>
            </a:r>
          </a:p>
          <a:p>
            <a:pPr lvl="3">
              <a:buFont typeface="Courier New" panose="02070309020205020404" pitchFamily="49" charset="0"/>
              <a:buChar char="o"/>
            </a:pPr>
            <a:r>
              <a:rPr lang="en-IN" sz="1000" dirty="0"/>
              <a:t>Fields, Enhanced Fields</a:t>
            </a:r>
          </a:p>
          <a:p>
            <a:pPr lvl="1"/>
            <a:r>
              <a:rPr lang="en-IN" sz="1100" dirty="0"/>
              <a:t>Filter</a:t>
            </a:r>
          </a:p>
          <a:p>
            <a:pPr lvl="3">
              <a:buFont typeface="Courier New" panose="02070309020205020404" pitchFamily="49" charset="0"/>
              <a:buChar char="o"/>
            </a:pPr>
            <a:r>
              <a:rPr lang="en-IN" sz="1000" dirty="0"/>
              <a:t>Fields, Measures</a:t>
            </a:r>
          </a:p>
        </p:txBody>
      </p:sp>
      <p:pic>
        <p:nvPicPr>
          <p:cNvPr id="6" name="Picture 5">
            <a:extLst>
              <a:ext uri="{FF2B5EF4-FFF2-40B4-BE49-F238E27FC236}">
                <a16:creationId xmlns:a16="http://schemas.microsoft.com/office/drawing/2014/main" id="{A2398801-B3E9-FC42-AAF5-27D83EC3971A}"/>
              </a:ext>
            </a:extLst>
          </p:cNvPr>
          <p:cNvPicPr>
            <a:picLocks noChangeAspect="1"/>
          </p:cNvPicPr>
          <p:nvPr/>
        </p:nvPicPr>
        <p:blipFill>
          <a:blip r:embed="rId4"/>
          <a:stretch>
            <a:fillRect/>
          </a:stretch>
        </p:blipFill>
        <p:spPr>
          <a:xfrm>
            <a:off x="4338535" y="1600200"/>
            <a:ext cx="3941064" cy="2404872"/>
          </a:xfrm>
          <a:prstGeom prst="rect">
            <a:avLst/>
          </a:prstGeom>
          <a:ln>
            <a:noFill/>
          </a:ln>
        </p:spPr>
      </p:pic>
      <p:pic>
        <p:nvPicPr>
          <p:cNvPr id="5" name="Picture 4">
            <a:extLst>
              <a:ext uri="{FF2B5EF4-FFF2-40B4-BE49-F238E27FC236}">
                <a16:creationId xmlns:a16="http://schemas.microsoft.com/office/drawing/2014/main" id="{860297AF-CA6A-C347-A89D-A83BC34F17BD}"/>
              </a:ext>
            </a:extLst>
          </p:cNvPr>
          <p:cNvPicPr>
            <a:picLocks noChangeAspect="1"/>
          </p:cNvPicPr>
          <p:nvPr/>
        </p:nvPicPr>
        <p:blipFill rotWithShape="1">
          <a:blip r:embed="rId5"/>
          <a:srcRect r="3397"/>
          <a:stretch/>
        </p:blipFill>
        <p:spPr>
          <a:xfrm>
            <a:off x="3566527" y="1265374"/>
            <a:ext cx="5465960" cy="3475790"/>
          </a:xfrm>
          <a:prstGeom prst="rect">
            <a:avLst/>
          </a:prstGeom>
        </p:spPr>
      </p:pic>
    </p:spTree>
    <p:extLst>
      <p:ext uri="{BB962C8B-B14F-4D97-AF65-F5344CB8AC3E}">
        <p14:creationId xmlns:p14="http://schemas.microsoft.com/office/powerpoint/2010/main" val="297916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B5BC0-25D9-6843-BD62-5FBE09C51E27}"/>
              </a:ext>
            </a:extLst>
          </p:cNvPr>
          <p:cNvPicPr>
            <a:picLocks noChangeAspect="1"/>
          </p:cNvPicPr>
          <p:nvPr/>
        </p:nvPicPr>
        <p:blipFill>
          <a:blip r:embed="rId2"/>
          <a:stretch>
            <a:fillRect/>
          </a:stretch>
        </p:blipFill>
        <p:spPr>
          <a:xfrm>
            <a:off x="507201" y="965737"/>
            <a:ext cx="695325" cy="2409825"/>
          </a:xfrm>
          <a:prstGeom prst="rect">
            <a:avLst/>
          </a:prstGeom>
        </p:spPr>
      </p:pic>
      <p:pic>
        <p:nvPicPr>
          <p:cNvPr id="6" name="Picture 5">
            <a:extLst>
              <a:ext uri="{FF2B5EF4-FFF2-40B4-BE49-F238E27FC236}">
                <a16:creationId xmlns:a16="http://schemas.microsoft.com/office/drawing/2014/main" id="{4E74C4EE-265C-DE40-AE6D-D47CA39C053A}"/>
              </a:ext>
            </a:extLst>
          </p:cNvPr>
          <p:cNvPicPr>
            <a:picLocks noChangeAspect="1"/>
          </p:cNvPicPr>
          <p:nvPr/>
        </p:nvPicPr>
        <p:blipFill>
          <a:blip r:embed="rId3"/>
          <a:stretch>
            <a:fillRect/>
          </a:stretch>
        </p:blipFill>
        <p:spPr>
          <a:xfrm>
            <a:off x="1353754" y="1110094"/>
            <a:ext cx="7429500" cy="1923862"/>
          </a:xfrm>
          <a:prstGeom prst="rect">
            <a:avLst/>
          </a:prstGeom>
        </p:spPr>
      </p:pic>
      <p:sp>
        <p:nvSpPr>
          <p:cNvPr id="4" name="Title 1">
            <a:extLst>
              <a:ext uri="{FF2B5EF4-FFF2-40B4-BE49-F238E27FC236}">
                <a16:creationId xmlns:a16="http://schemas.microsoft.com/office/drawing/2014/main" id="{148FC260-14E0-5B46-B3AB-B6190F2B5A2B}"/>
              </a:ext>
            </a:extLst>
          </p:cNvPr>
          <p:cNvSpPr txBox="1">
            <a:spLocks/>
          </p:cNvSpPr>
          <p:nvPr/>
        </p:nvSpPr>
        <p:spPr>
          <a:xfrm>
            <a:off x="437766" y="341313"/>
            <a:ext cx="8345488" cy="731837"/>
          </a:xfrm>
          <a:prstGeom prst="rect">
            <a:avLst/>
          </a:prstGeom>
        </p:spPr>
        <p:txBody>
          <a:bodyPr/>
          <a:lst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dirty="0"/>
              <a:t>Variables</a:t>
            </a:r>
          </a:p>
        </p:txBody>
      </p:sp>
      <p:sp>
        <p:nvSpPr>
          <p:cNvPr id="7" name="Rectangle 12">
            <a:extLst>
              <a:ext uri="{FF2B5EF4-FFF2-40B4-BE49-F238E27FC236}">
                <a16:creationId xmlns:a16="http://schemas.microsoft.com/office/drawing/2014/main" id="{1DC42AA2-FF27-4B4D-9A54-600DDB735031}"/>
              </a:ext>
            </a:extLst>
          </p:cNvPr>
          <p:cNvSpPr>
            <a:spLocks noChangeArrowheads="1"/>
          </p:cNvSpPr>
          <p:nvPr/>
        </p:nvSpPr>
        <p:spPr bwMode="gray">
          <a:xfrm>
            <a:off x="7215691" y="78581"/>
            <a:ext cx="1862793" cy="628650"/>
          </a:xfrm>
          <a:prstGeom prst="rect">
            <a:avLst/>
          </a:prstGeom>
          <a:solidFill>
            <a:schemeClr val="accent3"/>
          </a:solidFill>
          <a:ln w="19050" algn="ctr">
            <a:noFill/>
            <a:miter lim="800000"/>
            <a:headEnd/>
            <a:tailEnd/>
          </a:ln>
          <a:effectLst/>
        </p:spPr>
        <p:txBody>
          <a:bodyPr wrap="none" lIns="68589" tIns="68589" rIns="68589" bIns="68589" anchor="ctr">
            <a:normAutofit/>
          </a:bodyPr>
          <a:lstStyle/>
          <a:p>
            <a:pPr algn="ctr" defTabSz="610872"/>
            <a:r>
              <a:rPr lang="en-US" sz="1200" dirty="0">
                <a:solidFill>
                  <a:schemeClr val="bg2"/>
                </a:solidFill>
                <a:latin typeface="+mn-lt"/>
              </a:rPr>
              <a:t>The Analyzer</a:t>
            </a:r>
          </a:p>
          <a:p>
            <a:pPr algn="ctr" defTabSz="610872"/>
            <a:r>
              <a:rPr lang="en-US" sz="1200" dirty="0">
                <a:solidFill>
                  <a:schemeClr val="bg2"/>
                </a:solidFill>
                <a:latin typeface="+mn-lt"/>
              </a:rPr>
              <a:t>Demo</a:t>
            </a:r>
          </a:p>
        </p:txBody>
      </p:sp>
      <p:sp>
        <p:nvSpPr>
          <p:cNvPr id="2" name="TextBox 1">
            <a:extLst>
              <a:ext uri="{FF2B5EF4-FFF2-40B4-BE49-F238E27FC236}">
                <a16:creationId xmlns:a16="http://schemas.microsoft.com/office/drawing/2014/main" id="{B4455157-846C-1C46-A708-DB4B417BB868}"/>
              </a:ext>
            </a:extLst>
          </p:cNvPr>
          <p:cNvSpPr txBox="1"/>
          <p:nvPr/>
        </p:nvSpPr>
        <p:spPr>
          <a:xfrm>
            <a:off x="1605711" y="3442914"/>
            <a:ext cx="6925586" cy="1169551"/>
          </a:xfrm>
          <a:prstGeom prst="rect">
            <a:avLst/>
          </a:prstGeom>
          <a:noFill/>
        </p:spPr>
        <p:txBody>
          <a:bodyPr wrap="square" rtlCol="0">
            <a:spAutoFit/>
          </a:bodyPr>
          <a:lstStyle/>
          <a:p>
            <a:pPr marL="285750" indent="-285750" algn="just">
              <a:buFont typeface="Arial" panose="020B0604020202020204" pitchFamily="34" charset="0"/>
              <a:buChar char="•"/>
            </a:pPr>
            <a:r>
              <a:rPr lang="en-GB" sz="1400" dirty="0">
                <a:latin typeface="+mn-lt"/>
              </a:rPr>
              <a:t>You can create a variable that consists of an array of values. </a:t>
            </a:r>
          </a:p>
          <a:p>
            <a:pPr marL="285750" indent="-285750" algn="just">
              <a:buFont typeface="Arial" panose="020B0604020202020204" pitchFamily="34" charset="0"/>
              <a:buChar char="•"/>
            </a:pPr>
            <a:r>
              <a:rPr lang="en-GB" sz="1400" dirty="0">
                <a:latin typeface="+mn-lt"/>
              </a:rPr>
              <a:t>For example, if you have x number of agents, then you would have to create x copies of a report (one for each agent) with the required data. Instead, you can use variables to create a single report with the required data. </a:t>
            </a:r>
          </a:p>
          <a:p>
            <a:pPr marL="285750" indent="-285750" algn="just">
              <a:buFont typeface="Arial" panose="020B0604020202020204" pitchFamily="34" charset="0"/>
              <a:buChar char="•"/>
            </a:pPr>
            <a:r>
              <a:rPr lang="en-GB" sz="1400" dirty="0">
                <a:latin typeface="+mn-lt"/>
              </a:rPr>
              <a:t>You can use these variables while creating profile variables and row segments.</a:t>
            </a:r>
          </a:p>
        </p:txBody>
      </p:sp>
    </p:spTree>
    <p:extLst>
      <p:ext uri="{BB962C8B-B14F-4D97-AF65-F5344CB8AC3E}">
        <p14:creationId xmlns:p14="http://schemas.microsoft.com/office/powerpoint/2010/main" val="79233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DDFA-7D2E-A34D-B3E4-2F33B47C3F5F}"/>
              </a:ext>
            </a:extLst>
          </p:cNvPr>
          <p:cNvSpPr>
            <a:spLocks noGrp="1"/>
          </p:cNvSpPr>
          <p:nvPr>
            <p:ph type="title"/>
          </p:nvPr>
        </p:nvSpPr>
        <p:spPr/>
        <p:txBody>
          <a:bodyPr/>
          <a:lstStyle/>
          <a:p>
            <a:r>
              <a:rPr lang="en-US" dirty="0"/>
              <a:t>Visualization Variables</a:t>
            </a:r>
            <a:br>
              <a:rPr lang="en-US" dirty="0"/>
            </a:br>
            <a:br>
              <a:rPr lang="en-US" dirty="0"/>
            </a:br>
            <a:endParaRPr lang="en-US" dirty="0"/>
          </a:p>
        </p:txBody>
      </p:sp>
      <p:pic>
        <p:nvPicPr>
          <p:cNvPr id="4" name="Picture 3">
            <a:extLst>
              <a:ext uri="{FF2B5EF4-FFF2-40B4-BE49-F238E27FC236}">
                <a16:creationId xmlns:a16="http://schemas.microsoft.com/office/drawing/2014/main" id="{16068C85-E13C-DB45-8D37-92C77649109A}"/>
              </a:ext>
            </a:extLst>
          </p:cNvPr>
          <p:cNvPicPr>
            <a:picLocks noChangeAspect="1"/>
          </p:cNvPicPr>
          <p:nvPr/>
        </p:nvPicPr>
        <p:blipFill>
          <a:blip r:embed="rId3"/>
          <a:stretch>
            <a:fillRect/>
          </a:stretch>
        </p:blipFill>
        <p:spPr>
          <a:xfrm>
            <a:off x="856061" y="1248996"/>
            <a:ext cx="3352800" cy="3225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544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341234" y="747721"/>
            <a:ext cx="3829050" cy="409480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spcAft>
                <a:spcPts val="528"/>
              </a:spcAft>
              <a:buClrTx/>
              <a:buFont typeface="Arial" panose="020B0604020202020204" pitchFamily="34" charset="0"/>
              <a:buChar char="•"/>
              <a:defRPr sz="1800" kern="1200" baseline="0">
                <a:solidFill>
                  <a:schemeClr val="bg1"/>
                </a:solidFill>
                <a:latin typeface="+mn-lt"/>
                <a:ea typeface="+mn-ea"/>
                <a:cs typeface="+mn-cs"/>
              </a:defRPr>
            </a:lvl1pPr>
            <a:lvl2pPr marL="457200" marR="0" indent="0" algn="l" defTabSz="914400" rtl="0" eaLnBrk="1" fontAlgn="auto" latinLnBrk="0" hangingPunct="1">
              <a:lnSpc>
                <a:spcPct val="100000"/>
              </a:lnSpc>
              <a:spcBef>
                <a:spcPct val="20000"/>
              </a:spcBef>
              <a:spcAft>
                <a:spcPts val="0"/>
              </a:spcAft>
              <a:buClrTx/>
              <a:buSzTx/>
              <a:buFont typeface="Arial" pitchFamily="34" charset="0"/>
              <a:buNone/>
              <a:tabLst/>
              <a:defRPr sz="1800" kern="1200" baseline="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chemeClr val="tx1"/>
                </a:solidFill>
                <a:ea typeface="ＭＳ Ｐゴシック" charset="0"/>
              </a:rPr>
              <a:t>Only fields can be used for segmentation as shown.</a:t>
            </a:r>
          </a:p>
          <a:p>
            <a:pPr lvl="1"/>
            <a:r>
              <a:rPr lang="en-US" sz="1500" dirty="0">
                <a:solidFill>
                  <a:schemeClr val="tx1"/>
                </a:solidFill>
                <a:ea typeface="ＭＳ Ｐゴシック" charset="0"/>
              </a:rPr>
              <a:t>- They are only textual values.</a:t>
            </a:r>
          </a:p>
          <a:p>
            <a:r>
              <a:rPr lang="en-US" sz="1500" dirty="0">
                <a:solidFill>
                  <a:schemeClr val="tx1"/>
                </a:solidFill>
                <a:ea typeface="ＭＳ Ｐゴシック" charset="0"/>
              </a:rPr>
              <a:t>Fields can be combined with measures to create specific conditions for profiling variables.</a:t>
            </a:r>
          </a:p>
          <a:p>
            <a:r>
              <a:rPr lang="en-US" sz="1500" dirty="0">
                <a:solidFill>
                  <a:schemeClr val="tx1"/>
                </a:solidFill>
                <a:ea typeface="ＭＳ Ｐゴシック" charset="0"/>
              </a:rPr>
              <a:t>DNIS, </a:t>
            </a:r>
            <a:r>
              <a:rPr lang="en-US" sz="1500" dirty="0" err="1">
                <a:solidFill>
                  <a:schemeClr val="tx1"/>
                </a:solidFill>
                <a:ea typeface="ＭＳ Ｐゴシック" charset="0"/>
              </a:rPr>
              <a:t>EntryPointName</a:t>
            </a:r>
            <a:r>
              <a:rPr lang="en-US" sz="1500" dirty="0">
                <a:solidFill>
                  <a:schemeClr val="tx1"/>
                </a:solidFill>
                <a:ea typeface="ＭＳ Ｐゴシック" charset="0"/>
              </a:rPr>
              <a:t>, </a:t>
            </a:r>
            <a:r>
              <a:rPr lang="en-US" sz="1500" dirty="0" err="1">
                <a:solidFill>
                  <a:schemeClr val="tx1"/>
                </a:solidFill>
                <a:ea typeface="ＭＳ Ｐゴシック" charset="0"/>
              </a:rPr>
              <a:t>QueueName</a:t>
            </a:r>
            <a:r>
              <a:rPr lang="en-US" sz="1500" dirty="0">
                <a:solidFill>
                  <a:schemeClr val="tx1"/>
                </a:solidFill>
                <a:ea typeface="ＭＳ Ｐゴシック" charset="0"/>
              </a:rPr>
              <a:t> and </a:t>
            </a:r>
            <a:r>
              <a:rPr lang="en-US" sz="1500" dirty="0" err="1">
                <a:solidFill>
                  <a:schemeClr val="tx1"/>
                </a:solidFill>
                <a:ea typeface="ＭＳ Ｐゴシック" charset="0"/>
              </a:rPr>
              <a:t>AgentName</a:t>
            </a:r>
            <a:r>
              <a:rPr lang="en-US" sz="1500" dirty="0">
                <a:solidFill>
                  <a:schemeClr val="tx1"/>
                </a:solidFill>
                <a:ea typeface="ＭＳ Ｐゴシック" charset="0"/>
              </a:rPr>
              <a:t> are all fields.</a:t>
            </a:r>
          </a:p>
          <a:p>
            <a:r>
              <a:rPr lang="en-US" sz="1500" dirty="0">
                <a:solidFill>
                  <a:schemeClr val="tx1"/>
                </a:solidFill>
                <a:ea typeface="ＭＳ Ｐゴシック" charset="0"/>
              </a:rPr>
              <a:t>The order of the fields can be changed by dragging them to another position.</a:t>
            </a:r>
          </a:p>
          <a:p>
            <a:r>
              <a:rPr lang="en-US" sz="1500" dirty="0">
                <a:solidFill>
                  <a:schemeClr val="tx1"/>
                </a:solidFill>
                <a:ea typeface="ＭＳ Ｐゴシック" charset="0"/>
              </a:rPr>
              <a:t>Remove a field by clicking the X that shows up on the field on the canvas when the mouse pointer is over it.</a:t>
            </a:r>
          </a:p>
        </p:txBody>
      </p:sp>
      <p:sp>
        <p:nvSpPr>
          <p:cNvPr id="18" name="TextBox 17"/>
          <p:cNvSpPr txBox="1"/>
          <p:nvPr/>
        </p:nvSpPr>
        <p:spPr>
          <a:xfrm>
            <a:off x="328921" y="130993"/>
            <a:ext cx="3771900" cy="523220"/>
          </a:xfrm>
          <a:prstGeom prst="rect">
            <a:avLst/>
          </a:prstGeom>
          <a:noFill/>
        </p:spPr>
        <p:txBody>
          <a:bodyPr wrap="square" rtlCol="0">
            <a:spAutoFit/>
          </a:bodyPr>
          <a:lstStyle/>
          <a:p>
            <a:r>
              <a:rPr lang="en-US" sz="2800">
                <a:solidFill>
                  <a:schemeClr val="tx2"/>
                </a:solidFill>
                <a:latin typeface="+mj-lt"/>
                <a:cs typeface="CiscoSansTT Thin" charset="0"/>
              </a:rPr>
              <a:t>Fields</a:t>
            </a:r>
          </a:p>
        </p:txBody>
      </p:sp>
      <p:pic>
        <p:nvPicPr>
          <p:cNvPr id="4" name="Picture 3">
            <a:extLst>
              <a:ext uri="{FF2B5EF4-FFF2-40B4-BE49-F238E27FC236}">
                <a16:creationId xmlns:a16="http://schemas.microsoft.com/office/drawing/2014/main" id="{AD0EB5BB-3D7D-714B-B8BE-F6BD30F28EAB}"/>
              </a:ext>
            </a:extLst>
          </p:cNvPr>
          <p:cNvPicPr>
            <a:picLocks noChangeAspect="1"/>
          </p:cNvPicPr>
          <p:nvPr/>
        </p:nvPicPr>
        <p:blipFill>
          <a:blip r:embed="rId3"/>
          <a:stretch>
            <a:fillRect/>
          </a:stretch>
        </p:blipFill>
        <p:spPr>
          <a:xfrm>
            <a:off x="502039" y="747721"/>
            <a:ext cx="3425663" cy="3470519"/>
          </a:xfrm>
          <a:prstGeom prst="rect">
            <a:avLst/>
          </a:prstGeom>
        </p:spPr>
      </p:pic>
    </p:spTree>
    <p:extLst>
      <p:ext uri="{BB962C8B-B14F-4D97-AF65-F5344CB8AC3E}">
        <p14:creationId xmlns:p14="http://schemas.microsoft.com/office/powerpoint/2010/main" val="202216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33141" y="921377"/>
            <a:ext cx="3802095" cy="433286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spcAft>
                <a:spcPts val="528"/>
              </a:spcAft>
              <a:buClrTx/>
              <a:buFont typeface="Arial" panose="020B0604020202020204" pitchFamily="34" charset="0"/>
              <a:buChar char="•"/>
              <a:defRPr sz="1100" kern="1200" baseline="0">
                <a:solidFill>
                  <a:schemeClr val="bg1"/>
                </a:solidFill>
                <a:latin typeface="+mn-lt"/>
                <a:ea typeface="+mn-ea"/>
                <a:cs typeface="+mn-cs"/>
              </a:defRPr>
            </a:lvl1pPr>
            <a:lvl2pPr marL="628650" indent="-171450" algn="l" defTabSz="914400" rtl="0" eaLnBrk="1" latinLnBrk="0" hangingPunct="1">
              <a:spcBef>
                <a:spcPct val="20000"/>
              </a:spcBef>
              <a:buFont typeface="Arial" panose="020B0604020202020204" pitchFamily="34" charset="0"/>
              <a:buChar char="•"/>
              <a:defRPr sz="11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lang="en-US" sz="800" kern="1200" smtClean="0">
                <a:solidFill>
                  <a:schemeClr val="tx1"/>
                </a:solidFill>
                <a:effectLst/>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chemeClr val="tx1"/>
                </a:solidFill>
                <a:ea typeface="ＭＳ Ｐゴシック" charset="0"/>
              </a:rPr>
              <a:t>Measures are computed values that are predefined in the data dictionary.</a:t>
            </a:r>
          </a:p>
          <a:p>
            <a:r>
              <a:rPr lang="en-US" sz="1500" dirty="0">
                <a:solidFill>
                  <a:schemeClr val="tx1"/>
                </a:solidFill>
                <a:ea typeface="ＭＳ Ｐゴシック" charset="0"/>
              </a:rPr>
              <a:t>They can only be used for profile variables.</a:t>
            </a:r>
          </a:p>
          <a:p>
            <a:r>
              <a:rPr lang="en-US" sz="1500" dirty="0">
                <a:solidFill>
                  <a:schemeClr val="tx1"/>
                </a:solidFill>
                <a:ea typeface="ＭＳ Ｐゴシック" charset="0"/>
              </a:rPr>
              <a:t>Remove measures the same way as a field and drag to change the location or order of the measures.</a:t>
            </a:r>
          </a:p>
          <a:p>
            <a:r>
              <a:rPr lang="en-US" sz="1500" dirty="0">
                <a:solidFill>
                  <a:schemeClr val="tx1"/>
                </a:solidFill>
                <a:ea typeface="ＭＳ Ｐゴシック" charset="0"/>
              </a:rPr>
              <a:t>Measures can also be defined as a range (ex. </a:t>
            </a:r>
            <a:r>
              <a:rPr lang="en-US" sz="1500" dirty="0" err="1">
                <a:solidFill>
                  <a:schemeClr val="tx1"/>
                </a:solidFill>
                <a:ea typeface="ＭＳ Ｐゴシック" charset="0"/>
              </a:rPr>
              <a:t>ItemShipped</a:t>
            </a:r>
            <a:r>
              <a:rPr lang="en-US" sz="1500" dirty="0">
                <a:solidFill>
                  <a:schemeClr val="tx1"/>
                </a:solidFill>
                <a:ea typeface="ＭＳ Ｐゴシック" charset="0"/>
              </a:rPr>
              <a:t> between 50-100).</a:t>
            </a:r>
          </a:p>
        </p:txBody>
      </p:sp>
      <p:sp>
        <p:nvSpPr>
          <p:cNvPr id="18" name="TextBox 17"/>
          <p:cNvSpPr txBox="1"/>
          <p:nvPr/>
        </p:nvSpPr>
        <p:spPr>
          <a:xfrm>
            <a:off x="105084" y="81942"/>
            <a:ext cx="3771900" cy="523220"/>
          </a:xfrm>
          <a:prstGeom prst="rect">
            <a:avLst/>
          </a:prstGeom>
          <a:noFill/>
        </p:spPr>
        <p:txBody>
          <a:bodyPr wrap="square" rtlCol="0">
            <a:spAutoFit/>
          </a:bodyPr>
          <a:lstStyle/>
          <a:p>
            <a:r>
              <a:rPr lang="en-US" sz="2800">
                <a:solidFill>
                  <a:schemeClr val="tx2"/>
                </a:solidFill>
                <a:latin typeface="+mj-lt"/>
                <a:cs typeface="CiscoSansTT Thin" charset="0"/>
              </a:rPr>
              <a:t>Measures</a:t>
            </a:r>
            <a:endParaRPr lang="en-US" sz="2250" b="1">
              <a:solidFill>
                <a:schemeClr val="bg1"/>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5C67BF80-EE31-9C49-BE0C-F0DE98E930F8}"/>
              </a:ext>
            </a:extLst>
          </p:cNvPr>
          <p:cNvPicPr>
            <a:picLocks noChangeAspect="1"/>
          </p:cNvPicPr>
          <p:nvPr/>
        </p:nvPicPr>
        <p:blipFill>
          <a:blip r:embed="rId3"/>
          <a:stretch>
            <a:fillRect/>
          </a:stretch>
        </p:blipFill>
        <p:spPr>
          <a:xfrm>
            <a:off x="259816" y="921377"/>
            <a:ext cx="3617167" cy="3715984"/>
          </a:xfrm>
          <a:prstGeom prst="rect">
            <a:avLst/>
          </a:prstGeom>
        </p:spPr>
      </p:pic>
    </p:spTree>
    <p:extLst>
      <p:ext uri="{BB962C8B-B14F-4D97-AF65-F5344CB8AC3E}">
        <p14:creationId xmlns:p14="http://schemas.microsoft.com/office/powerpoint/2010/main" val="369956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971862" y="145124"/>
            <a:ext cx="3802095" cy="433286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spcAft>
                <a:spcPts val="528"/>
              </a:spcAft>
              <a:buClrTx/>
              <a:buFont typeface="Arial" panose="020B0604020202020204" pitchFamily="34" charset="0"/>
              <a:buChar char="•"/>
              <a:defRPr sz="1100" kern="1200" baseline="0">
                <a:solidFill>
                  <a:schemeClr val="bg1"/>
                </a:solidFill>
                <a:latin typeface="+mn-lt"/>
                <a:ea typeface="+mn-ea"/>
                <a:cs typeface="+mn-cs"/>
              </a:defRPr>
            </a:lvl1pPr>
            <a:lvl2pPr marL="628650" indent="-171450" algn="l" defTabSz="914400" rtl="0" eaLnBrk="1" latinLnBrk="0" hangingPunct="1">
              <a:spcBef>
                <a:spcPct val="20000"/>
              </a:spcBef>
              <a:buFont typeface="Arial" panose="020B0604020202020204" pitchFamily="34" charset="0"/>
              <a:buChar char="•"/>
              <a:defRPr sz="11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lang="en-US" sz="800" kern="1200" smtClean="0">
                <a:solidFill>
                  <a:schemeClr val="tx1"/>
                </a:solidFill>
                <a:effectLst/>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chemeClr val="tx1"/>
                </a:solidFill>
                <a:ea typeface="ＭＳ Ｐゴシック" charset="0"/>
              </a:rPr>
              <a:t>The user can create formulas with an existing profiling variable or with a new profiling variable.</a:t>
            </a:r>
          </a:p>
          <a:p>
            <a:pPr lvl="1">
              <a:buFontTx/>
              <a:buChar char="-"/>
            </a:pPr>
            <a:r>
              <a:rPr lang="en-US" sz="1200" dirty="0">
                <a:solidFill>
                  <a:schemeClr val="tx1"/>
                </a:solidFill>
                <a:ea typeface="ＭＳ Ｐゴシック" charset="0"/>
              </a:rPr>
              <a:t>Right click an existing PV and </a:t>
            </a:r>
          </a:p>
          <a:p>
            <a:pPr marL="457200" lvl="1" indent="0">
              <a:buNone/>
            </a:pPr>
            <a:r>
              <a:rPr lang="en-US" sz="1200" dirty="0">
                <a:solidFill>
                  <a:schemeClr val="tx1"/>
                </a:solidFill>
                <a:ea typeface="ＭＳ Ｐゴシック" charset="0"/>
              </a:rPr>
              <a:t>click new profile variable.</a:t>
            </a:r>
          </a:p>
          <a:p>
            <a:pPr marL="457200" lvl="1" indent="0">
              <a:buNone/>
            </a:pPr>
            <a:endParaRPr lang="en-US" sz="1200" dirty="0">
              <a:solidFill>
                <a:schemeClr val="tx1"/>
              </a:solidFill>
              <a:ea typeface="ＭＳ Ｐゴシック" charset="0"/>
            </a:endParaRPr>
          </a:p>
          <a:p>
            <a:r>
              <a:rPr lang="en-US" sz="1500" dirty="0">
                <a:solidFill>
                  <a:schemeClr val="tx1"/>
                </a:solidFill>
                <a:ea typeface="ＭＳ Ｐゴシック" charset="0"/>
              </a:rPr>
              <a:t>Formulas can only have one resultant profiling variable.</a:t>
            </a:r>
          </a:p>
          <a:p>
            <a:r>
              <a:rPr lang="en-US" sz="1500" dirty="0">
                <a:solidFill>
                  <a:schemeClr val="tx1"/>
                </a:solidFill>
                <a:ea typeface="ＭＳ Ｐゴシック" charset="0"/>
              </a:rPr>
              <a:t>Custom Formulas can be saved and reused across the Analyzer</a:t>
            </a:r>
          </a:p>
          <a:p>
            <a:endParaRPr lang="en-US" sz="1500" dirty="0">
              <a:solidFill>
                <a:schemeClr val="tx1"/>
              </a:solidFill>
              <a:ea typeface="ＭＳ Ｐゴシック" charset="0"/>
            </a:endParaRPr>
          </a:p>
        </p:txBody>
      </p:sp>
      <p:sp>
        <p:nvSpPr>
          <p:cNvPr id="18" name="TextBox 17"/>
          <p:cNvSpPr txBox="1"/>
          <p:nvPr/>
        </p:nvSpPr>
        <p:spPr>
          <a:xfrm>
            <a:off x="105084" y="81942"/>
            <a:ext cx="3771900" cy="523220"/>
          </a:xfrm>
          <a:prstGeom prst="rect">
            <a:avLst/>
          </a:prstGeom>
          <a:noFill/>
        </p:spPr>
        <p:txBody>
          <a:bodyPr wrap="square" rtlCol="0">
            <a:spAutoFit/>
          </a:bodyPr>
          <a:lstStyle/>
          <a:p>
            <a:r>
              <a:rPr lang="en-US" sz="2800" dirty="0">
                <a:solidFill>
                  <a:schemeClr val="tx2"/>
                </a:solidFill>
                <a:latin typeface="+mj-lt"/>
                <a:cs typeface="CiscoSansTT Thin" charset="0"/>
              </a:rPr>
              <a:t>Formulas</a:t>
            </a:r>
          </a:p>
        </p:txBody>
      </p:sp>
      <p:pic>
        <p:nvPicPr>
          <p:cNvPr id="2" name="Picture 1">
            <a:extLst>
              <a:ext uri="{FF2B5EF4-FFF2-40B4-BE49-F238E27FC236}">
                <a16:creationId xmlns:a16="http://schemas.microsoft.com/office/drawing/2014/main" id="{2CA85529-03A1-C740-B76E-7E875873936A}"/>
              </a:ext>
            </a:extLst>
          </p:cNvPr>
          <p:cNvPicPr>
            <a:picLocks noChangeAspect="1"/>
          </p:cNvPicPr>
          <p:nvPr/>
        </p:nvPicPr>
        <p:blipFill>
          <a:blip r:embed="rId2"/>
          <a:stretch>
            <a:fillRect/>
          </a:stretch>
        </p:blipFill>
        <p:spPr>
          <a:xfrm>
            <a:off x="105084" y="605162"/>
            <a:ext cx="4875794" cy="2892654"/>
          </a:xfrm>
          <a:prstGeom prst="rect">
            <a:avLst/>
          </a:prstGeom>
        </p:spPr>
      </p:pic>
      <p:pic>
        <p:nvPicPr>
          <p:cNvPr id="4" name="Picture 3">
            <a:extLst>
              <a:ext uri="{FF2B5EF4-FFF2-40B4-BE49-F238E27FC236}">
                <a16:creationId xmlns:a16="http://schemas.microsoft.com/office/drawing/2014/main" id="{A310CBD6-BF27-4B46-A892-E81F387F02F9}"/>
              </a:ext>
            </a:extLst>
          </p:cNvPr>
          <p:cNvPicPr>
            <a:picLocks noChangeAspect="1"/>
          </p:cNvPicPr>
          <p:nvPr/>
        </p:nvPicPr>
        <p:blipFill>
          <a:blip r:embed="rId3"/>
          <a:stretch>
            <a:fillRect/>
          </a:stretch>
        </p:blipFill>
        <p:spPr>
          <a:xfrm>
            <a:off x="5549900" y="3196095"/>
            <a:ext cx="3594100" cy="1651000"/>
          </a:xfrm>
          <a:prstGeom prst="rect">
            <a:avLst/>
          </a:prstGeom>
        </p:spPr>
      </p:pic>
    </p:spTree>
    <p:extLst>
      <p:ext uri="{BB962C8B-B14F-4D97-AF65-F5344CB8AC3E}">
        <p14:creationId xmlns:p14="http://schemas.microsoft.com/office/powerpoint/2010/main" val="23090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010719" y="312566"/>
            <a:ext cx="3802095" cy="433286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spcAft>
                <a:spcPts val="528"/>
              </a:spcAft>
              <a:buClrTx/>
              <a:buFont typeface="Arial" panose="020B0604020202020204" pitchFamily="34" charset="0"/>
              <a:buChar char="•"/>
              <a:defRPr sz="1100" kern="1200" baseline="0">
                <a:solidFill>
                  <a:schemeClr val="bg1"/>
                </a:solidFill>
                <a:latin typeface="+mn-lt"/>
                <a:ea typeface="+mn-ea"/>
                <a:cs typeface="+mn-cs"/>
              </a:defRPr>
            </a:lvl1pPr>
            <a:lvl2pPr marL="628650" indent="-171450" algn="l" defTabSz="914400" rtl="0" eaLnBrk="1" latinLnBrk="0" hangingPunct="1">
              <a:spcBef>
                <a:spcPct val="20000"/>
              </a:spcBef>
              <a:buFont typeface="Arial" panose="020B0604020202020204" pitchFamily="34" charset="0"/>
              <a:buChar char="•"/>
              <a:defRPr sz="11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lang="en-US" sz="800" kern="1200" smtClean="0">
                <a:solidFill>
                  <a:schemeClr val="tx1"/>
                </a:solidFill>
                <a:effectLst/>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sz="1500">
                <a:solidFill>
                  <a:schemeClr val="tx1"/>
                </a:solidFill>
                <a:ea typeface="ＭＳ Ｐゴシック" charset="0"/>
              </a:rPr>
              <a:t>Filters are found on the left side of the visualization canvas/panel.</a:t>
            </a:r>
          </a:p>
          <a:p>
            <a:r>
              <a:rPr lang="en-US" sz="1500">
                <a:solidFill>
                  <a:schemeClr val="tx1"/>
                </a:solidFill>
                <a:ea typeface="ＭＳ Ｐゴシック" charset="0"/>
              </a:rPr>
              <a:t>They set limits to the population of the data set.</a:t>
            </a:r>
          </a:p>
          <a:p>
            <a:r>
              <a:rPr lang="en-US" sz="1500">
                <a:solidFill>
                  <a:schemeClr val="tx1"/>
                </a:solidFill>
                <a:ea typeface="ＭＳ Ｐゴシック" charset="0"/>
              </a:rPr>
              <a:t>Fields and Measures can be used as filters for the visualization.</a:t>
            </a:r>
          </a:p>
          <a:p>
            <a:r>
              <a:rPr lang="en-US" sz="1500">
                <a:solidFill>
                  <a:schemeClr val="tx1"/>
                </a:solidFill>
                <a:ea typeface="ＭＳ Ｐゴシック" charset="0"/>
              </a:rPr>
              <a:t>Right click field or measure and Create Filter or drag to the filter panel.</a:t>
            </a:r>
          </a:p>
        </p:txBody>
      </p:sp>
      <p:sp>
        <p:nvSpPr>
          <p:cNvPr id="18" name="TextBox 17"/>
          <p:cNvSpPr txBox="1"/>
          <p:nvPr/>
        </p:nvSpPr>
        <p:spPr>
          <a:xfrm>
            <a:off x="105084" y="81942"/>
            <a:ext cx="3771900" cy="523220"/>
          </a:xfrm>
          <a:prstGeom prst="rect">
            <a:avLst/>
          </a:prstGeom>
          <a:noFill/>
        </p:spPr>
        <p:txBody>
          <a:bodyPr wrap="square" rtlCol="0">
            <a:spAutoFit/>
          </a:bodyPr>
          <a:lstStyle/>
          <a:p>
            <a:r>
              <a:rPr lang="en-US" sz="2800">
                <a:solidFill>
                  <a:schemeClr val="tx2"/>
                </a:solidFill>
                <a:latin typeface="+mj-lt"/>
                <a:cs typeface="CiscoSansTT Thin" charset="0"/>
              </a:rPr>
              <a:t>Filters</a:t>
            </a:r>
          </a:p>
        </p:txBody>
      </p:sp>
      <p:pic>
        <p:nvPicPr>
          <p:cNvPr id="2" name="Picture 1">
            <a:extLst>
              <a:ext uri="{FF2B5EF4-FFF2-40B4-BE49-F238E27FC236}">
                <a16:creationId xmlns:a16="http://schemas.microsoft.com/office/drawing/2014/main" id="{6F467D5E-8C99-EF47-9D66-B38857B944E7}"/>
              </a:ext>
            </a:extLst>
          </p:cNvPr>
          <p:cNvPicPr>
            <a:picLocks noChangeAspect="1"/>
          </p:cNvPicPr>
          <p:nvPr/>
        </p:nvPicPr>
        <p:blipFill>
          <a:blip r:embed="rId2"/>
          <a:stretch>
            <a:fillRect/>
          </a:stretch>
        </p:blipFill>
        <p:spPr>
          <a:xfrm>
            <a:off x="105085" y="1217008"/>
            <a:ext cx="4905634" cy="3428428"/>
          </a:xfrm>
          <a:prstGeom prst="rect">
            <a:avLst/>
          </a:prstGeom>
        </p:spPr>
      </p:pic>
      <p:pic>
        <p:nvPicPr>
          <p:cNvPr id="4" name="Picture 3">
            <a:extLst>
              <a:ext uri="{FF2B5EF4-FFF2-40B4-BE49-F238E27FC236}">
                <a16:creationId xmlns:a16="http://schemas.microsoft.com/office/drawing/2014/main" id="{8C6D47D7-0E60-3440-A8FB-20DAD4E21B16}"/>
              </a:ext>
            </a:extLst>
          </p:cNvPr>
          <p:cNvPicPr>
            <a:picLocks noChangeAspect="1"/>
          </p:cNvPicPr>
          <p:nvPr/>
        </p:nvPicPr>
        <p:blipFill>
          <a:blip r:embed="rId3"/>
          <a:stretch>
            <a:fillRect/>
          </a:stretch>
        </p:blipFill>
        <p:spPr>
          <a:xfrm>
            <a:off x="5283388" y="2535148"/>
            <a:ext cx="3584317" cy="2417624"/>
          </a:xfrm>
          <a:prstGeom prst="rect">
            <a:avLst/>
          </a:prstGeom>
        </p:spPr>
      </p:pic>
    </p:spTree>
    <p:extLst>
      <p:ext uri="{BB962C8B-B14F-4D97-AF65-F5344CB8AC3E}">
        <p14:creationId xmlns:p14="http://schemas.microsoft.com/office/powerpoint/2010/main" val="365706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03667-5751-D647-AD32-B9AD7FB76E50}"/>
              </a:ext>
            </a:extLst>
          </p:cNvPr>
          <p:cNvSpPr>
            <a:spLocks noGrp="1"/>
          </p:cNvSpPr>
          <p:nvPr>
            <p:ph type="title"/>
          </p:nvPr>
        </p:nvSpPr>
        <p:spPr>
          <a:xfrm>
            <a:off x="495300" y="2223135"/>
            <a:ext cx="3808797" cy="655320"/>
          </a:xfrm>
        </p:spPr>
        <p:txBody>
          <a:bodyPr/>
          <a:lstStyle/>
          <a:p>
            <a:r>
              <a:rPr lang="en-BE" dirty="0"/>
              <a:t>Agenda</a:t>
            </a:r>
          </a:p>
        </p:txBody>
      </p:sp>
      <p:sp>
        <p:nvSpPr>
          <p:cNvPr id="4" name="Text Placeholder 3">
            <a:extLst>
              <a:ext uri="{FF2B5EF4-FFF2-40B4-BE49-F238E27FC236}">
                <a16:creationId xmlns:a16="http://schemas.microsoft.com/office/drawing/2014/main" id="{CD1A0CB5-5F9F-AF44-A26B-8A9CC852F975}"/>
              </a:ext>
            </a:extLst>
          </p:cNvPr>
          <p:cNvSpPr>
            <a:spLocks noGrp="1"/>
          </p:cNvSpPr>
          <p:nvPr>
            <p:ph type="body" sz="quarter" idx="10"/>
          </p:nvPr>
        </p:nvSpPr>
        <p:spPr>
          <a:xfrm>
            <a:off x="5097463" y="170673"/>
            <a:ext cx="3551237" cy="4708823"/>
          </a:xfrm>
        </p:spPr>
        <p:txBody>
          <a:bodyPr/>
          <a:lstStyle/>
          <a:p>
            <a:pPr marL="0" indent="0">
              <a:buNone/>
            </a:pPr>
            <a:r>
              <a:rPr lang="en-IN" b="1" dirty="0"/>
              <a:t>1. Analyzer Overview </a:t>
            </a:r>
          </a:p>
          <a:p>
            <a:pPr marL="0" indent="0">
              <a:buNone/>
            </a:pPr>
            <a:endParaRPr lang="en-IN" b="1" dirty="0"/>
          </a:p>
          <a:p>
            <a:pPr marL="0" indent="0">
              <a:buNone/>
            </a:pPr>
            <a:r>
              <a:rPr lang="en-IN" b="1" dirty="0"/>
              <a:t>2. Creation of visualizations</a:t>
            </a:r>
          </a:p>
          <a:p>
            <a:pPr marL="0" indent="0">
              <a:buNone/>
            </a:pPr>
            <a:endParaRPr lang="en-IN" b="1" dirty="0"/>
          </a:p>
          <a:p>
            <a:pPr marL="0" indent="0">
              <a:buNone/>
            </a:pPr>
            <a:r>
              <a:rPr lang="en-IN" b="1" dirty="0"/>
              <a:t>3. Analyzer Scheduler</a:t>
            </a:r>
          </a:p>
          <a:p>
            <a:pPr marL="0" indent="0">
              <a:buNone/>
            </a:pPr>
            <a:endParaRPr lang="en-IN" b="1" dirty="0"/>
          </a:p>
          <a:p>
            <a:pPr marL="0" indent="0">
              <a:buNone/>
            </a:pPr>
            <a:r>
              <a:rPr lang="en-IN" b="1" dirty="0"/>
              <a:t>4. Stock reports</a:t>
            </a:r>
          </a:p>
          <a:p>
            <a:endParaRPr lang="en-IN" b="1" dirty="0"/>
          </a:p>
          <a:p>
            <a:pPr marL="0" indent="0">
              <a:spcBef>
                <a:spcPts val="0"/>
              </a:spcBef>
              <a:buNone/>
            </a:pPr>
            <a:r>
              <a:rPr lang="en-IN" b="1" dirty="0"/>
              <a:t>5. Dashboards </a:t>
            </a:r>
          </a:p>
          <a:p>
            <a:pPr marL="0" indent="0">
              <a:spcBef>
                <a:spcPts val="0"/>
              </a:spcBef>
              <a:buNone/>
            </a:pPr>
            <a:endParaRPr lang="en-IN" b="1" dirty="0"/>
          </a:p>
          <a:p>
            <a:pPr marL="0" indent="0">
              <a:buNone/>
            </a:pPr>
            <a:r>
              <a:rPr lang="en-IN" b="1" dirty="0"/>
              <a:t>6. Q&amp;A</a:t>
            </a:r>
          </a:p>
          <a:p>
            <a:pPr marL="0" indent="0">
              <a:buNone/>
            </a:pPr>
            <a:endParaRPr lang="en-BE" dirty="0"/>
          </a:p>
        </p:txBody>
      </p:sp>
    </p:spTree>
    <p:extLst>
      <p:ext uri="{BB962C8B-B14F-4D97-AF65-F5344CB8AC3E}">
        <p14:creationId xmlns:p14="http://schemas.microsoft.com/office/powerpoint/2010/main" val="2759031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971862" y="145124"/>
            <a:ext cx="3802095" cy="433286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spcAft>
                <a:spcPts val="528"/>
              </a:spcAft>
              <a:buClrTx/>
              <a:buFont typeface="Arial" panose="020B0604020202020204" pitchFamily="34" charset="0"/>
              <a:buChar char="•"/>
              <a:defRPr sz="1100" kern="1200" baseline="0">
                <a:solidFill>
                  <a:schemeClr val="bg1"/>
                </a:solidFill>
                <a:latin typeface="+mn-lt"/>
                <a:ea typeface="+mn-ea"/>
                <a:cs typeface="+mn-cs"/>
              </a:defRPr>
            </a:lvl1pPr>
            <a:lvl2pPr marL="628650" indent="-171450" algn="l" defTabSz="914400" rtl="0" eaLnBrk="1" latinLnBrk="0" hangingPunct="1">
              <a:spcBef>
                <a:spcPct val="20000"/>
              </a:spcBef>
              <a:buFont typeface="Arial" panose="020B0604020202020204" pitchFamily="34" charset="0"/>
              <a:buChar char="•"/>
              <a:defRPr sz="11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lang="en-US" sz="800" kern="1200" smtClean="0">
                <a:solidFill>
                  <a:schemeClr val="tx1"/>
                </a:solidFill>
                <a:effectLst/>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sz="1500">
                <a:solidFill>
                  <a:schemeClr val="tx1"/>
                </a:solidFill>
                <a:ea typeface="ＭＳ Ｐゴシック" charset="0"/>
              </a:rPr>
              <a:t>While creating or editing a visualization, users can create one or more enhanced fields to combine multiple values of a segmentation variable into one or more groups.</a:t>
            </a:r>
          </a:p>
          <a:p>
            <a:r>
              <a:rPr lang="en-US" sz="1500">
                <a:solidFill>
                  <a:schemeClr val="tx1"/>
                </a:solidFill>
                <a:ea typeface="ＭＳ Ｐゴシック" charset="0"/>
              </a:rPr>
              <a:t>When the visualization is run, the values of all the segmentation variables in a group are combined into one row and the profiling variables for that visualization are computed for those segmentation values.</a:t>
            </a:r>
          </a:p>
        </p:txBody>
      </p:sp>
      <p:sp>
        <p:nvSpPr>
          <p:cNvPr id="18" name="TextBox 17"/>
          <p:cNvSpPr txBox="1"/>
          <p:nvPr/>
        </p:nvSpPr>
        <p:spPr>
          <a:xfrm>
            <a:off x="105084" y="81942"/>
            <a:ext cx="3771900" cy="523220"/>
          </a:xfrm>
          <a:prstGeom prst="rect">
            <a:avLst/>
          </a:prstGeom>
          <a:noFill/>
        </p:spPr>
        <p:txBody>
          <a:bodyPr wrap="square" rtlCol="0">
            <a:spAutoFit/>
          </a:bodyPr>
          <a:lstStyle/>
          <a:p>
            <a:r>
              <a:rPr lang="en-US" sz="2800">
                <a:solidFill>
                  <a:schemeClr val="tx2"/>
                </a:solidFill>
                <a:latin typeface="+mj-lt"/>
                <a:cs typeface="CiscoSansTT Thin" charset="0"/>
              </a:rPr>
              <a:t>Enhanced Field</a:t>
            </a:r>
          </a:p>
        </p:txBody>
      </p:sp>
      <p:pic>
        <p:nvPicPr>
          <p:cNvPr id="3" name="Picture 2">
            <a:extLst>
              <a:ext uri="{FF2B5EF4-FFF2-40B4-BE49-F238E27FC236}">
                <a16:creationId xmlns:a16="http://schemas.microsoft.com/office/drawing/2014/main" id="{21734E47-503E-8E43-833D-C0E56F480BD6}"/>
              </a:ext>
            </a:extLst>
          </p:cNvPr>
          <p:cNvPicPr>
            <a:picLocks noChangeAspect="1"/>
          </p:cNvPicPr>
          <p:nvPr/>
        </p:nvPicPr>
        <p:blipFill>
          <a:blip r:embed="rId2"/>
          <a:stretch>
            <a:fillRect/>
          </a:stretch>
        </p:blipFill>
        <p:spPr>
          <a:xfrm>
            <a:off x="105084" y="1146896"/>
            <a:ext cx="4769523" cy="3259821"/>
          </a:xfrm>
          <a:prstGeom prst="rect">
            <a:avLst/>
          </a:prstGeom>
        </p:spPr>
      </p:pic>
    </p:spTree>
    <p:extLst>
      <p:ext uri="{BB962C8B-B14F-4D97-AF65-F5344CB8AC3E}">
        <p14:creationId xmlns:p14="http://schemas.microsoft.com/office/powerpoint/2010/main" val="4490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39772"/>
            <a:ext cx="7315200" cy="574000"/>
          </a:xfrm>
          <a:prstGeom prst="rect">
            <a:avLst/>
          </a:prstGeom>
        </p:spPr>
        <p:txBody>
          <a:bodyPr vert="horz" lIns="0" tIns="34290" rIns="0" bIns="34290" rtlCol="0" anchor="t">
            <a:noAutofit/>
          </a:bodyPr>
          <a:lstStyle>
            <a:lvl1pPr algn="l" defTabSz="914400" rtl="0" eaLnBrk="1" latinLnBrk="0" hangingPunct="1">
              <a:spcBef>
                <a:spcPct val="0"/>
              </a:spcBef>
              <a:buNone/>
              <a:defRPr sz="3600" b="1" kern="1200" cap="none">
                <a:solidFill>
                  <a:srgbClr val="62B4E4"/>
                </a:solidFill>
                <a:latin typeface="+mj-lt"/>
                <a:ea typeface="+mj-ea"/>
                <a:cs typeface="+mj-cs"/>
              </a:defRPr>
            </a:lvl1pPr>
          </a:lstStyle>
          <a:p>
            <a:r>
              <a:rPr lang="en-US" sz="2800" b="0">
                <a:solidFill>
                  <a:schemeClr val="tx2"/>
                </a:solidFill>
                <a:cs typeface="CiscoSansTT Thin" charset="0"/>
              </a:rPr>
              <a:t>  Data</a:t>
            </a:r>
            <a:r>
              <a:rPr lang="en-US" sz="2700">
                <a:solidFill>
                  <a:srgbClr val="0000CC"/>
                </a:solidFill>
              </a:rPr>
              <a:t> </a:t>
            </a:r>
            <a:r>
              <a:rPr lang="en-US" sz="2800" b="0">
                <a:solidFill>
                  <a:schemeClr val="tx2"/>
                </a:solidFill>
                <a:cs typeface="CiscoSansTT Thin" charset="0"/>
              </a:rPr>
              <a:t>Output Formats</a:t>
            </a:r>
          </a:p>
        </p:txBody>
      </p:sp>
      <p:sp>
        <p:nvSpPr>
          <p:cNvPr id="7" name="Text Placeholder 4"/>
          <p:cNvSpPr txBox="1">
            <a:spLocks/>
          </p:cNvSpPr>
          <p:nvPr/>
        </p:nvSpPr>
        <p:spPr>
          <a:xfrm>
            <a:off x="56090" y="842001"/>
            <a:ext cx="6614031" cy="317942"/>
          </a:xfrm>
          <a:prstGeom prst="rect">
            <a:avLst/>
          </a:prstGeom>
        </p:spPr>
        <p:txBody>
          <a:bodyPr>
            <a:noAutofit/>
          </a:bodyPr>
          <a:lstStyle>
            <a:lvl1pPr marL="0" indent="0" algn="l" defTabSz="914400" rtl="0" eaLnBrk="1" latinLnBrk="0" hangingPunct="1">
              <a:spcBef>
                <a:spcPct val="20000"/>
              </a:spcBef>
              <a:buFontTx/>
              <a:buNone/>
              <a:defRPr sz="1800" kern="1200" baseline="0">
                <a:solidFill>
                  <a:srgbClr val="808285"/>
                </a:solidFill>
                <a:latin typeface="Arial" pitchFamily="34" charset="0"/>
                <a:ea typeface="+mn-ea"/>
                <a:cs typeface="Arial" pitchFamily="34" charset="0"/>
              </a:defRPr>
            </a:lvl1pPr>
            <a:lvl2pPr marL="457200" indent="0" algn="l" defTabSz="914400" rtl="0" eaLnBrk="1" latinLnBrk="0" hangingPunct="1">
              <a:spcBef>
                <a:spcPct val="20000"/>
              </a:spcBef>
              <a:buFont typeface="Arial" panose="020B0604020202020204" pitchFamily="34" charset="0"/>
              <a:buNone/>
              <a:defRPr sz="1800" kern="1200">
                <a:solidFill>
                  <a:schemeClr val="bg1"/>
                </a:solidFill>
                <a:latin typeface="Arial" pitchFamily="34" charset="0"/>
                <a:ea typeface="+mn-ea"/>
                <a:cs typeface="Arial" pitchFamily="34" charset="0"/>
              </a:defRPr>
            </a:lvl2pPr>
            <a:lvl3pPr marL="914400" indent="0" algn="l" defTabSz="914400" rtl="0" eaLnBrk="1" latinLnBrk="0" hangingPunct="1">
              <a:spcBef>
                <a:spcPct val="20000"/>
              </a:spcBef>
              <a:buFont typeface="Arial" panose="020B0604020202020204" pitchFamily="34" charset="0"/>
              <a:buNone/>
              <a:defRPr sz="1800" kern="1200">
                <a:solidFill>
                  <a:schemeClr val="bg1"/>
                </a:solidFill>
                <a:latin typeface="Arial" pitchFamily="34" charset="0"/>
                <a:ea typeface="+mn-ea"/>
                <a:cs typeface="Arial" pitchFamily="34" charset="0"/>
              </a:defRPr>
            </a:lvl3pPr>
            <a:lvl4pPr marL="1371600" indent="0" algn="l" defTabSz="914400" rtl="0" eaLnBrk="1" latinLnBrk="0" hangingPunct="1">
              <a:spcBef>
                <a:spcPct val="20000"/>
              </a:spcBef>
              <a:buFont typeface="Arial" panose="020B0604020202020204" pitchFamily="34" charset="0"/>
              <a:buNone/>
              <a:defRPr sz="1800" kern="1200">
                <a:solidFill>
                  <a:schemeClr val="bg1"/>
                </a:solidFill>
                <a:latin typeface="Arial" pitchFamily="34" charset="0"/>
                <a:ea typeface="+mn-ea"/>
                <a:cs typeface="Arial" pitchFamily="34" charset="0"/>
              </a:defRPr>
            </a:lvl4pPr>
            <a:lvl5pPr marL="1828800" indent="0" algn="l" defTabSz="914400" rtl="0" eaLnBrk="1" latinLnBrk="0" hangingPunct="1">
              <a:spcBef>
                <a:spcPct val="20000"/>
              </a:spcBef>
              <a:buFont typeface="Arial" panose="020B0604020202020204" pitchFamily="34" charset="0"/>
              <a:buNone/>
              <a:defRPr sz="1800" kern="120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solidFill>
                  <a:schemeClr val="tx1"/>
                </a:solidFill>
                <a:latin typeface="+mn-lt"/>
                <a:ea typeface="ＭＳ Ｐゴシック" charset="0"/>
              </a:rPr>
              <a:t>The data can be displayed as:</a:t>
            </a:r>
            <a:endParaRPr lang="en-US" dirty="0">
              <a:solidFill>
                <a:schemeClr val="tx2"/>
              </a:solidFill>
              <a:latin typeface="+mn-lt"/>
              <a:ea typeface="+mj-ea"/>
              <a:cs typeface="CiscoSansTT Thin" charset="0"/>
            </a:endParaRPr>
          </a:p>
          <a:p>
            <a:endParaRPr lang="en-US" sz="2200" dirty="0">
              <a:solidFill>
                <a:schemeClr val="tx2"/>
              </a:solidFill>
              <a:latin typeface="+mj-lt"/>
              <a:ea typeface="+mj-ea"/>
              <a:cs typeface="CiscoSansTT Thin" charset="0"/>
            </a:endParaRPr>
          </a:p>
          <a:p>
            <a:endParaRPr lang="en-US" sz="1350" dirty="0">
              <a:solidFill>
                <a:schemeClr val="tx1"/>
              </a:solidFill>
            </a:endParaRPr>
          </a:p>
        </p:txBody>
      </p:sp>
      <p:pic>
        <p:nvPicPr>
          <p:cNvPr id="4" name="Picture 3">
            <a:extLst>
              <a:ext uri="{FF2B5EF4-FFF2-40B4-BE49-F238E27FC236}">
                <a16:creationId xmlns:a16="http://schemas.microsoft.com/office/drawing/2014/main" id="{0A0BF452-5B5C-D241-82E1-2124C11F5FF1}"/>
              </a:ext>
            </a:extLst>
          </p:cNvPr>
          <p:cNvPicPr>
            <a:picLocks noChangeAspect="1"/>
          </p:cNvPicPr>
          <p:nvPr/>
        </p:nvPicPr>
        <p:blipFill rotWithShape="1">
          <a:blip r:embed="rId2"/>
          <a:srcRect r="10732"/>
          <a:stretch/>
        </p:blipFill>
        <p:spPr>
          <a:xfrm>
            <a:off x="1016532" y="1337452"/>
            <a:ext cx="1207399" cy="1600200"/>
          </a:xfrm>
          <a:prstGeom prst="rect">
            <a:avLst/>
          </a:prstGeom>
        </p:spPr>
      </p:pic>
      <p:pic>
        <p:nvPicPr>
          <p:cNvPr id="6" name="Picture 5">
            <a:extLst>
              <a:ext uri="{FF2B5EF4-FFF2-40B4-BE49-F238E27FC236}">
                <a16:creationId xmlns:a16="http://schemas.microsoft.com/office/drawing/2014/main" id="{285DC3E6-9392-C149-9DD6-851F68C19E07}"/>
              </a:ext>
            </a:extLst>
          </p:cNvPr>
          <p:cNvPicPr>
            <a:picLocks noChangeAspect="1"/>
          </p:cNvPicPr>
          <p:nvPr/>
        </p:nvPicPr>
        <p:blipFill rotWithShape="1">
          <a:blip r:embed="rId3"/>
          <a:srcRect l="163" t="5274" r="10731" b="4763"/>
          <a:stretch/>
        </p:blipFill>
        <p:spPr>
          <a:xfrm>
            <a:off x="1018738" y="2940150"/>
            <a:ext cx="1205193" cy="1003776"/>
          </a:xfrm>
          <a:prstGeom prst="rect">
            <a:avLst/>
          </a:prstGeom>
        </p:spPr>
      </p:pic>
      <p:pic>
        <p:nvPicPr>
          <p:cNvPr id="8" name="Picture 7">
            <a:extLst>
              <a:ext uri="{FF2B5EF4-FFF2-40B4-BE49-F238E27FC236}">
                <a16:creationId xmlns:a16="http://schemas.microsoft.com/office/drawing/2014/main" id="{B3FBE459-2BE9-D342-B4B0-27525371E291}"/>
              </a:ext>
            </a:extLst>
          </p:cNvPr>
          <p:cNvPicPr>
            <a:picLocks noChangeAspect="1"/>
          </p:cNvPicPr>
          <p:nvPr/>
        </p:nvPicPr>
        <p:blipFill>
          <a:blip r:embed="rId4"/>
          <a:stretch>
            <a:fillRect/>
          </a:stretch>
        </p:blipFill>
        <p:spPr>
          <a:xfrm>
            <a:off x="3260000" y="842001"/>
            <a:ext cx="5827910" cy="3334435"/>
          </a:xfrm>
          <a:prstGeom prst="rect">
            <a:avLst/>
          </a:prstGeom>
        </p:spPr>
      </p:pic>
      <p:sp>
        <p:nvSpPr>
          <p:cNvPr id="2" name="Rectangle 1">
            <a:extLst>
              <a:ext uri="{FF2B5EF4-FFF2-40B4-BE49-F238E27FC236}">
                <a16:creationId xmlns:a16="http://schemas.microsoft.com/office/drawing/2014/main" id="{6BE6489E-B98F-4D1B-8805-97B78A276021}"/>
              </a:ext>
            </a:extLst>
          </p:cNvPr>
          <p:cNvSpPr/>
          <p:nvPr/>
        </p:nvSpPr>
        <p:spPr>
          <a:xfrm>
            <a:off x="1018738" y="1337452"/>
            <a:ext cx="1280820" cy="266147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Tree>
    <p:extLst>
      <p:ext uri="{BB962C8B-B14F-4D97-AF65-F5344CB8AC3E}">
        <p14:creationId xmlns:p14="http://schemas.microsoft.com/office/powerpoint/2010/main" val="2222152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6626-531E-448C-A636-7A13D26AF22A}"/>
              </a:ext>
            </a:extLst>
          </p:cNvPr>
          <p:cNvSpPr>
            <a:spLocks noGrp="1"/>
          </p:cNvSpPr>
          <p:nvPr>
            <p:ph type="title"/>
          </p:nvPr>
        </p:nvSpPr>
        <p:spPr>
          <a:xfrm>
            <a:off x="284412" y="-100223"/>
            <a:ext cx="8328991" cy="897746"/>
          </a:xfrm>
        </p:spPr>
        <p:txBody>
          <a:bodyPr/>
          <a:lstStyle/>
          <a:p>
            <a:r>
              <a:rPr lang="en-US" dirty="0"/>
              <a:t>Creating a Visualization</a:t>
            </a:r>
          </a:p>
        </p:txBody>
      </p:sp>
      <p:pic>
        <p:nvPicPr>
          <p:cNvPr id="3" name="Picture 2">
            <a:hlinkClick r:id="rId2"/>
            <a:extLst>
              <a:ext uri="{FF2B5EF4-FFF2-40B4-BE49-F238E27FC236}">
                <a16:creationId xmlns:a16="http://schemas.microsoft.com/office/drawing/2014/main" id="{35C79A0E-A86B-AE48-B73F-09180929E038}"/>
              </a:ext>
            </a:extLst>
          </p:cNvPr>
          <p:cNvPicPr>
            <a:picLocks noChangeAspect="1"/>
          </p:cNvPicPr>
          <p:nvPr/>
        </p:nvPicPr>
        <p:blipFill>
          <a:blip r:embed="rId3"/>
          <a:stretch>
            <a:fillRect/>
          </a:stretch>
        </p:blipFill>
        <p:spPr>
          <a:xfrm>
            <a:off x="588849" y="703868"/>
            <a:ext cx="7966301" cy="3621481"/>
          </a:xfrm>
          <a:prstGeom prst="rect">
            <a:avLst/>
          </a:prstGeom>
        </p:spPr>
      </p:pic>
      <p:sp>
        <p:nvSpPr>
          <p:cNvPr id="5" name="TextBox 4">
            <a:extLst>
              <a:ext uri="{FF2B5EF4-FFF2-40B4-BE49-F238E27FC236}">
                <a16:creationId xmlns:a16="http://schemas.microsoft.com/office/drawing/2014/main" id="{98A5CBF1-61D8-442F-A2D2-B78A7E0138B4}"/>
              </a:ext>
            </a:extLst>
          </p:cNvPr>
          <p:cNvSpPr txBox="1"/>
          <p:nvPr/>
        </p:nvSpPr>
        <p:spPr>
          <a:xfrm>
            <a:off x="5331709" y="4437335"/>
            <a:ext cx="4572000" cy="276999"/>
          </a:xfrm>
          <a:prstGeom prst="rect">
            <a:avLst/>
          </a:prstGeom>
          <a:noFill/>
        </p:spPr>
        <p:txBody>
          <a:bodyPr wrap="square">
            <a:spAutoFit/>
          </a:bodyPr>
          <a:lstStyle/>
          <a:p>
            <a:r>
              <a:rPr lang="en-US" sz="1200" dirty="0">
                <a:hlinkClick r:id="rId2"/>
              </a:rPr>
              <a:t>https://video.cisco.com/video/6186649839001</a:t>
            </a:r>
            <a:endParaRPr lang="en-BE" sz="1200" dirty="0"/>
          </a:p>
        </p:txBody>
      </p:sp>
    </p:spTree>
    <p:extLst>
      <p:ext uri="{BB962C8B-B14F-4D97-AF65-F5344CB8AC3E}">
        <p14:creationId xmlns:p14="http://schemas.microsoft.com/office/powerpoint/2010/main" val="1909178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1659731"/>
            <a:ext cx="3808797" cy="1824038"/>
          </a:xfrm>
        </p:spPr>
        <p:txBody>
          <a:bodyPr wrap="square" anchor="ctr">
            <a:normAutofit/>
          </a:bodyPr>
          <a:lstStyle/>
          <a:p>
            <a:r>
              <a:rPr lang="en-US"/>
              <a:t>Analyzer Scheduler</a:t>
            </a:r>
          </a:p>
        </p:txBody>
      </p:sp>
      <p:pic>
        <p:nvPicPr>
          <p:cNvPr id="4" name="Picture 3">
            <a:extLst>
              <a:ext uri="{FF2B5EF4-FFF2-40B4-BE49-F238E27FC236}">
                <a16:creationId xmlns:a16="http://schemas.microsoft.com/office/drawing/2014/main" id="{AE7FFAF4-F55A-C54A-BC82-AAA70E9B0C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7273" y="1626864"/>
            <a:ext cx="1889772" cy="1889772"/>
          </a:xfrm>
          <a:prstGeom prst="rect">
            <a:avLst/>
          </a:prstGeom>
          <a:noFill/>
        </p:spPr>
      </p:pic>
    </p:spTree>
    <p:extLst>
      <p:ext uri="{BB962C8B-B14F-4D97-AF65-F5344CB8AC3E}">
        <p14:creationId xmlns:p14="http://schemas.microsoft.com/office/powerpoint/2010/main" val="2781217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164138" y="256559"/>
            <a:ext cx="4874778" cy="433286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spcAft>
                <a:spcPts val="528"/>
              </a:spcAft>
              <a:buClrTx/>
              <a:buFont typeface="Arial" panose="020B0604020202020204" pitchFamily="34" charset="0"/>
              <a:buChar char="•"/>
              <a:defRPr sz="1100" kern="1200" baseline="0">
                <a:solidFill>
                  <a:schemeClr val="bg1"/>
                </a:solidFill>
                <a:latin typeface="+mn-lt"/>
                <a:ea typeface="+mn-ea"/>
                <a:cs typeface="+mn-cs"/>
              </a:defRPr>
            </a:lvl1pPr>
            <a:lvl2pPr marL="628650" indent="-171450" algn="l" defTabSz="914400" rtl="0" eaLnBrk="1" latinLnBrk="0" hangingPunct="1">
              <a:spcBef>
                <a:spcPct val="20000"/>
              </a:spcBef>
              <a:buFont typeface="Arial" panose="020B0604020202020204" pitchFamily="34" charset="0"/>
              <a:buChar char="•"/>
              <a:defRPr sz="11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lang="en-US" sz="800" kern="1200" smtClean="0">
                <a:solidFill>
                  <a:schemeClr val="tx1"/>
                </a:solidFill>
                <a:effectLst/>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en-US" sz="1500" dirty="0">
              <a:solidFill>
                <a:schemeClr val="tx1"/>
              </a:solidFill>
              <a:ea typeface="ＭＳ Ｐゴシック" charset="0"/>
            </a:endParaRPr>
          </a:p>
        </p:txBody>
      </p:sp>
      <p:sp>
        <p:nvSpPr>
          <p:cNvPr id="18" name="TextBox 17"/>
          <p:cNvSpPr txBox="1"/>
          <p:nvPr/>
        </p:nvSpPr>
        <p:spPr>
          <a:xfrm>
            <a:off x="105084" y="81942"/>
            <a:ext cx="3771900" cy="523220"/>
          </a:xfrm>
          <a:prstGeom prst="rect">
            <a:avLst/>
          </a:prstGeom>
          <a:noFill/>
        </p:spPr>
        <p:txBody>
          <a:bodyPr wrap="square" rtlCol="0">
            <a:spAutoFit/>
          </a:bodyPr>
          <a:lstStyle/>
          <a:p>
            <a:r>
              <a:rPr lang="en-US" sz="2800" dirty="0">
                <a:solidFill>
                  <a:schemeClr val="tx2"/>
                </a:solidFill>
                <a:latin typeface="+mj-lt"/>
                <a:cs typeface="CiscoSansTT Thin" charset="0"/>
              </a:rPr>
              <a:t>Analyzer Scheduler</a:t>
            </a:r>
          </a:p>
        </p:txBody>
      </p:sp>
      <p:pic>
        <p:nvPicPr>
          <p:cNvPr id="2" name="Picture 1">
            <a:extLst>
              <a:ext uri="{FF2B5EF4-FFF2-40B4-BE49-F238E27FC236}">
                <a16:creationId xmlns:a16="http://schemas.microsoft.com/office/drawing/2014/main" id="{51FAFCCC-65AD-BF4C-90BB-2F2B9BBF8A0F}"/>
              </a:ext>
            </a:extLst>
          </p:cNvPr>
          <p:cNvPicPr>
            <a:picLocks noChangeAspect="1"/>
          </p:cNvPicPr>
          <p:nvPr/>
        </p:nvPicPr>
        <p:blipFill>
          <a:blip r:embed="rId3"/>
          <a:stretch>
            <a:fillRect/>
          </a:stretch>
        </p:blipFill>
        <p:spPr>
          <a:xfrm>
            <a:off x="2948481" y="2024897"/>
            <a:ext cx="5407693" cy="3036661"/>
          </a:xfrm>
          <a:prstGeom prst="rect">
            <a:avLst/>
          </a:prstGeom>
        </p:spPr>
      </p:pic>
      <p:pic>
        <p:nvPicPr>
          <p:cNvPr id="3" name="Picture 2">
            <a:extLst>
              <a:ext uri="{FF2B5EF4-FFF2-40B4-BE49-F238E27FC236}">
                <a16:creationId xmlns:a16="http://schemas.microsoft.com/office/drawing/2014/main" id="{753BD028-3474-554A-B2A2-09A54F2BD20F}"/>
              </a:ext>
            </a:extLst>
          </p:cNvPr>
          <p:cNvPicPr>
            <a:picLocks noChangeAspect="1"/>
          </p:cNvPicPr>
          <p:nvPr/>
        </p:nvPicPr>
        <p:blipFill>
          <a:blip r:embed="rId4"/>
          <a:stretch>
            <a:fillRect/>
          </a:stretch>
        </p:blipFill>
        <p:spPr>
          <a:xfrm>
            <a:off x="114560" y="2905221"/>
            <a:ext cx="2299694" cy="1369158"/>
          </a:xfrm>
          <a:prstGeom prst="rect">
            <a:avLst/>
          </a:prstGeom>
        </p:spPr>
      </p:pic>
      <p:cxnSp>
        <p:nvCxnSpPr>
          <p:cNvPr id="6" name="Straight Arrow Connector 5">
            <a:extLst>
              <a:ext uri="{FF2B5EF4-FFF2-40B4-BE49-F238E27FC236}">
                <a16:creationId xmlns:a16="http://schemas.microsoft.com/office/drawing/2014/main" id="{BE30F0BD-1FBC-7740-A97D-B93B90C04D37}"/>
              </a:ext>
            </a:extLst>
          </p:cNvPr>
          <p:cNvCxnSpPr>
            <a:cxnSpLocks/>
          </p:cNvCxnSpPr>
          <p:nvPr/>
        </p:nvCxnSpPr>
        <p:spPr>
          <a:xfrm>
            <a:off x="2246776" y="4082169"/>
            <a:ext cx="70170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0662918-BC86-CD4D-B887-379206B80260}"/>
              </a:ext>
            </a:extLst>
          </p:cNvPr>
          <p:cNvPicPr>
            <a:picLocks noChangeAspect="1"/>
          </p:cNvPicPr>
          <p:nvPr/>
        </p:nvPicPr>
        <p:blipFill>
          <a:blip r:embed="rId5"/>
          <a:stretch>
            <a:fillRect/>
          </a:stretch>
        </p:blipFill>
        <p:spPr>
          <a:xfrm>
            <a:off x="4705780" y="81942"/>
            <a:ext cx="1844490" cy="1804218"/>
          </a:xfrm>
          <a:prstGeom prst="rect">
            <a:avLst/>
          </a:prstGeom>
        </p:spPr>
      </p:pic>
      <p:cxnSp>
        <p:nvCxnSpPr>
          <p:cNvPr id="11" name="Straight Arrow Connector 10">
            <a:extLst>
              <a:ext uri="{FF2B5EF4-FFF2-40B4-BE49-F238E27FC236}">
                <a16:creationId xmlns:a16="http://schemas.microsoft.com/office/drawing/2014/main" id="{9B7F6366-F327-8248-A0A0-57B7791231D3}"/>
              </a:ext>
            </a:extLst>
          </p:cNvPr>
          <p:cNvCxnSpPr>
            <a:cxnSpLocks/>
            <a:endCxn id="9" idx="2"/>
          </p:cNvCxnSpPr>
          <p:nvPr/>
        </p:nvCxnSpPr>
        <p:spPr>
          <a:xfrm flipV="1">
            <a:off x="5628025" y="1886160"/>
            <a:ext cx="0" cy="533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4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4164138" y="256559"/>
            <a:ext cx="4874778" cy="433286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spcAft>
                <a:spcPts val="528"/>
              </a:spcAft>
              <a:buClrTx/>
              <a:buFont typeface="Arial" panose="020B0604020202020204" pitchFamily="34" charset="0"/>
              <a:buChar char="•"/>
              <a:defRPr sz="1100" kern="1200" baseline="0">
                <a:solidFill>
                  <a:schemeClr val="bg1"/>
                </a:solidFill>
                <a:latin typeface="+mn-lt"/>
                <a:ea typeface="+mn-ea"/>
                <a:cs typeface="+mn-cs"/>
              </a:defRPr>
            </a:lvl1pPr>
            <a:lvl2pPr marL="628650" indent="-171450" algn="l" defTabSz="914400" rtl="0" eaLnBrk="1" latinLnBrk="0" hangingPunct="1">
              <a:spcBef>
                <a:spcPct val="20000"/>
              </a:spcBef>
              <a:buFont typeface="Arial" panose="020B0604020202020204" pitchFamily="34" charset="0"/>
              <a:buChar char="•"/>
              <a:defRPr sz="11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lang="en-US" sz="800" kern="1200" smtClean="0">
                <a:solidFill>
                  <a:schemeClr val="tx1"/>
                </a:solidFill>
                <a:effectLst/>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chemeClr val="tx1"/>
                </a:solidFill>
                <a:ea typeface="ＭＳ Ｐゴシック" charset="0"/>
              </a:rPr>
              <a:t>Send the visualization or dashboard to any number of recipients in various formats</a:t>
            </a:r>
          </a:p>
          <a:p>
            <a:r>
              <a:rPr lang="en-US" sz="1500" dirty="0">
                <a:solidFill>
                  <a:schemeClr val="tx1"/>
                </a:solidFill>
                <a:ea typeface="ＭＳ Ｐゴシック" charset="0"/>
              </a:rPr>
              <a:t>“The Job Scheduler” will allow the user to share the visualization with as many people as they want via an automated email job.</a:t>
            </a:r>
          </a:p>
          <a:p>
            <a:r>
              <a:rPr lang="en-US" sz="1500" dirty="0">
                <a:solidFill>
                  <a:schemeClr val="tx1"/>
                </a:solidFill>
                <a:ea typeface="ＭＳ Ｐゴシック" charset="0"/>
              </a:rPr>
              <a:t>Advantages of the Scheduler:</a:t>
            </a:r>
          </a:p>
          <a:p>
            <a:pPr lvl="1"/>
            <a:r>
              <a:rPr lang="en-US" sz="1500" dirty="0">
                <a:solidFill>
                  <a:schemeClr val="tx1"/>
                </a:solidFill>
                <a:latin typeface="+mn-lt"/>
                <a:ea typeface="ＭＳ Ｐゴシック" charset="0"/>
                <a:cs typeface="+mn-cs"/>
              </a:rPr>
              <a:t>Send visualizations periodically, on a recurring basis OR just one time (ad hoc)</a:t>
            </a:r>
          </a:p>
          <a:p>
            <a:pPr lvl="1"/>
            <a:r>
              <a:rPr lang="en-US" sz="1500" dirty="0">
                <a:solidFill>
                  <a:schemeClr val="tx1"/>
                </a:solidFill>
                <a:latin typeface="+mn-lt"/>
                <a:ea typeface="ＭＳ Ｐゴシック" charset="0"/>
                <a:cs typeface="+mn-cs"/>
              </a:rPr>
              <a:t>Select the date, time, time zone and the recipients of the visualization</a:t>
            </a:r>
          </a:p>
          <a:p>
            <a:pPr lvl="1"/>
            <a:r>
              <a:rPr lang="en-US" sz="1500" dirty="0">
                <a:solidFill>
                  <a:schemeClr val="tx1"/>
                </a:solidFill>
                <a:latin typeface="+mn-lt"/>
                <a:ea typeface="ＭＳ Ｐゴシック" charset="0"/>
                <a:cs typeface="+mn-cs"/>
              </a:rPr>
              <a:t>Complete the Subject and Message portion of the email and give the job a name and description (description is optional)</a:t>
            </a:r>
          </a:p>
          <a:p>
            <a:pPr lvl="1"/>
            <a:r>
              <a:rPr lang="en-US" sz="1500" dirty="0">
                <a:solidFill>
                  <a:schemeClr val="tx1"/>
                </a:solidFill>
                <a:latin typeface="+mn-lt"/>
                <a:ea typeface="ＭＳ Ｐゴシック" charset="0"/>
                <a:cs typeface="+mn-cs"/>
              </a:rPr>
              <a:t>Output formats for visualizations</a:t>
            </a:r>
          </a:p>
          <a:p>
            <a:pPr lvl="2"/>
            <a:r>
              <a:rPr lang="en-US" sz="1500" dirty="0">
                <a:ea typeface="ＭＳ Ｐゴシック" charset="0"/>
              </a:rPr>
              <a:t>Excel file</a:t>
            </a:r>
          </a:p>
          <a:p>
            <a:pPr lvl="2"/>
            <a:r>
              <a:rPr lang="en-US" sz="1500" dirty="0">
                <a:ea typeface="ＭＳ Ｐゴシック" charset="0"/>
              </a:rPr>
              <a:t>CSV file</a:t>
            </a:r>
          </a:p>
          <a:p>
            <a:pPr lvl="2"/>
            <a:r>
              <a:rPr lang="en-US" sz="1500" dirty="0">
                <a:ea typeface="ＭＳ Ｐゴシック" charset="0"/>
              </a:rPr>
              <a:t>Link</a:t>
            </a:r>
          </a:p>
          <a:p>
            <a:endParaRPr lang="en-US" sz="1500" dirty="0">
              <a:solidFill>
                <a:schemeClr val="tx1"/>
              </a:solidFill>
              <a:ea typeface="ＭＳ Ｐゴシック" charset="0"/>
            </a:endParaRPr>
          </a:p>
          <a:p>
            <a:endParaRPr lang="en-US" sz="1500" dirty="0">
              <a:solidFill>
                <a:schemeClr val="tx1"/>
              </a:solidFill>
              <a:ea typeface="ＭＳ Ｐゴシック" charset="0"/>
            </a:endParaRPr>
          </a:p>
        </p:txBody>
      </p:sp>
      <p:sp>
        <p:nvSpPr>
          <p:cNvPr id="18" name="TextBox 17"/>
          <p:cNvSpPr txBox="1"/>
          <p:nvPr/>
        </p:nvSpPr>
        <p:spPr>
          <a:xfrm>
            <a:off x="105084" y="81942"/>
            <a:ext cx="3771900" cy="523220"/>
          </a:xfrm>
          <a:prstGeom prst="rect">
            <a:avLst/>
          </a:prstGeom>
          <a:noFill/>
        </p:spPr>
        <p:txBody>
          <a:bodyPr wrap="square" rtlCol="0">
            <a:spAutoFit/>
          </a:bodyPr>
          <a:lstStyle/>
          <a:p>
            <a:r>
              <a:rPr lang="en-US" sz="2800" dirty="0">
                <a:solidFill>
                  <a:schemeClr val="tx2"/>
                </a:solidFill>
                <a:latin typeface="+mj-lt"/>
                <a:cs typeface="CiscoSansTT Thin" charset="0"/>
              </a:rPr>
              <a:t>Analyzer Scheduler</a:t>
            </a:r>
          </a:p>
        </p:txBody>
      </p:sp>
      <p:pic>
        <p:nvPicPr>
          <p:cNvPr id="5" name="Picture 4">
            <a:extLst>
              <a:ext uri="{FF2B5EF4-FFF2-40B4-BE49-F238E27FC236}">
                <a16:creationId xmlns:a16="http://schemas.microsoft.com/office/drawing/2014/main" id="{7812F0F1-57D2-AD46-A648-F56D798D9295}"/>
              </a:ext>
            </a:extLst>
          </p:cNvPr>
          <p:cNvPicPr>
            <a:picLocks noChangeAspect="1"/>
          </p:cNvPicPr>
          <p:nvPr/>
        </p:nvPicPr>
        <p:blipFill>
          <a:blip r:embed="rId2"/>
          <a:stretch>
            <a:fillRect/>
          </a:stretch>
        </p:blipFill>
        <p:spPr>
          <a:xfrm>
            <a:off x="105083" y="1111753"/>
            <a:ext cx="4059055" cy="2914238"/>
          </a:xfrm>
          <a:prstGeom prst="rect">
            <a:avLst/>
          </a:prstGeom>
        </p:spPr>
      </p:pic>
    </p:spTree>
    <p:extLst>
      <p:ext uri="{BB962C8B-B14F-4D97-AF65-F5344CB8AC3E}">
        <p14:creationId xmlns:p14="http://schemas.microsoft.com/office/powerpoint/2010/main" val="196066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6626-531E-448C-A636-7A13D26AF22A}"/>
              </a:ext>
            </a:extLst>
          </p:cNvPr>
          <p:cNvSpPr>
            <a:spLocks noGrp="1"/>
          </p:cNvSpPr>
          <p:nvPr>
            <p:ph type="title"/>
          </p:nvPr>
        </p:nvSpPr>
        <p:spPr>
          <a:xfrm>
            <a:off x="168346" y="10043"/>
            <a:ext cx="8328991" cy="1136119"/>
          </a:xfrm>
        </p:spPr>
        <p:txBody>
          <a:bodyPr/>
          <a:lstStyle/>
          <a:p>
            <a:r>
              <a:rPr lang="en-US" dirty="0"/>
              <a:t>Scheduling a report</a:t>
            </a:r>
          </a:p>
        </p:txBody>
      </p:sp>
      <p:pic>
        <p:nvPicPr>
          <p:cNvPr id="3" name="Picture 2">
            <a:hlinkClick r:id="rId2"/>
            <a:extLst>
              <a:ext uri="{FF2B5EF4-FFF2-40B4-BE49-F238E27FC236}">
                <a16:creationId xmlns:a16="http://schemas.microsoft.com/office/drawing/2014/main" id="{F7FDD950-5619-0A45-A0FF-1D27B09F3A67}"/>
              </a:ext>
            </a:extLst>
          </p:cNvPr>
          <p:cNvPicPr>
            <a:picLocks noChangeAspect="1"/>
          </p:cNvPicPr>
          <p:nvPr/>
        </p:nvPicPr>
        <p:blipFill>
          <a:blip r:embed="rId3"/>
          <a:stretch>
            <a:fillRect/>
          </a:stretch>
        </p:blipFill>
        <p:spPr>
          <a:xfrm>
            <a:off x="547655" y="954687"/>
            <a:ext cx="7949682" cy="3391291"/>
          </a:xfrm>
          <a:prstGeom prst="rect">
            <a:avLst/>
          </a:prstGeom>
        </p:spPr>
      </p:pic>
      <p:sp>
        <p:nvSpPr>
          <p:cNvPr id="5" name="TextBox 4">
            <a:extLst>
              <a:ext uri="{FF2B5EF4-FFF2-40B4-BE49-F238E27FC236}">
                <a16:creationId xmlns:a16="http://schemas.microsoft.com/office/drawing/2014/main" id="{A4971F95-9CA6-492A-847A-AA6E767548BC}"/>
              </a:ext>
            </a:extLst>
          </p:cNvPr>
          <p:cNvSpPr txBox="1"/>
          <p:nvPr/>
        </p:nvSpPr>
        <p:spPr>
          <a:xfrm>
            <a:off x="5300375" y="4487126"/>
            <a:ext cx="4572000" cy="276999"/>
          </a:xfrm>
          <a:prstGeom prst="rect">
            <a:avLst/>
          </a:prstGeom>
          <a:noFill/>
        </p:spPr>
        <p:txBody>
          <a:bodyPr wrap="square">
            <a:spAutoFit/>
          </a:bodyPr>
          <a:lstStyle/>
          <a:p>
            <a:r>
              <a:rPr lang="en-US" sz="1200" dirty="0">
                <a:hlinkClick r:id="rId2"/>
              </a:rPr>
              <a:t>https://video.cisco.com/video/6186653328001</a:t>
            </a:r>
            <a:endParaRPr lang="en-BE" sz="1200" dirty="0"/>
          </a:p>
        </p:txBody>
      </p:sp>
    </p:spTree>
    <p:extLst>
      <p:ext uri="{BB962C8B-B14F-4D97-AF65-F5344CB8AC3E}">
        <p14:creationId xmlns:p14="http://schemas.microsoft.com/office/powerpoint/2010/main" val="2174360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1659731"/>
            <a:ext cx="3808797" cy="1824038"/>
          </a:xfrm>
        </p:spPr>
        <p:txBody>
          <a:bodyPr wrap="square" anchor="ctr">
            <a:normAutofit/>
          </a:bodyPr>
          <a:lstStyle/>
          <a:p>
            <a:r>
              <a:rPr lang="en-US" dirty="0"/>
              <a:t>Stock Reports</a:t>
            </a:r>
          </a:p>
        </p:txBody>
      </p:sp>
      <p:pic>
        <p:nvPicPr>
          <p:cNvPr id="6" name="Picture 5">
            <a:extLst>
              <a:ext uri="{FF2B5EF4-FFF2-40B4-BE49-F238E27FC236}">
                <a16:creationId xmlns:a16="http://schemas.microsoft.com/office/drawing/2014/main" id="{D57E291C-CE34-7548-871C-18C11E03F8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0305" y="1687116"/>
            <a:ext cx="1769268" cy="1769268"/>
          </a:xfrm>
          <a:prstGeom prst="rect">
            <a:avLst/>
          </a:prstGeom>
          <a:noFill/>
        </p:spPr>
      </p:pic>
    </p:spTree>
    <p:extLst>
      <p:ext uri="{BB962C8B-B14F-4D97-AF65-F5344CB8AC3E}">
        <p14:creationId xmlns:p14="http://schemas.microsoft.com/office/powerpoint/2010/main" val="307105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DABE478-34E2-CD45-81F2-19AF81EC1784}"/>
              </a:ext>
            </a:extLst>
          </p:cNvPr>
          <p:cNvSpPr txBox="1">
            <a:spLocks/>
          </p:cNvSpPr>
          <p:nvPr/>
        </p:nvSpPr>
        <p:spPr>
          <a:xfrm>
            <a:off x="259011" y="176309"/>
            <a:ext cx="8345488" cy="731837"/>
          </a:xfrm>
          <a:prstGeom prst="rect">
            <a:avLst/>
          </a:prstGeom>
        </p:spPr>
        <p:txBody>
          <a:bodyPr/>
          <a:lst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dirty="0"/>
              <a:t>Visualizations</a:t>
            </a:r>
          </a:p>
        </p:txBody>
      </p:sp>
      <p:pic>
        <p:nvPicPr>
          <p:cNvPr id="4" name="Picture 3">
            <a:extLst>
              <a:ext uri="{FF2B5EF4-FFF2-40B4-BE49-F238E27FC236}">
                <a16:creationId xmlns:a16="http://schemas.microsoft.com/office/drawing/2014/main" id="{F127B2C9-052B-481B-8538-828AC7694A5F}"/>
              </a:ext>
            </a:extLst>
          </p:cNvPr>
          <p:cNvPicPr>
            <a:picLocks noChangeAspect="1"/>
          </p:cNvPicPr>
          <p:nvPr/>
        </p:nvPicPr>
        <p:blipFill>
          <a:blip r:embed="rId2"/>
          <a:stretch>
            <a:fillRect/>
          </a:stretch>
        </p:blipFill>
        <p:spPr>
          <a:xfrm>
            <a:off x="107993" y="759035"/>
            <a:ext cx="8928014" cy="3625430"/>
          </a:xfrm>
          <a:prstGeom prst="rect">
            <a:avLst/>
          </a:prstGeom>
        </p:spPr>
      </p:pic>
      <p:sp>
        <p:nvSpPr>
          <p:cNvPr id="12" name="TextBox 11">
            <a:extLst>
              <a:ext uri="{FF2B5EF4-FFF2-40B4-BE49-F238E27FC236}">
                <a16:creationId xmlns:a16="http://schemas.microsoft.com/office/drawing/2014/main" id="{6F005717-5C04-43A8-A4A3-2B650F274CFE}"/>
              </a:ext>
            </a:extLst>
          </p:cNvPr>
          <p:cNvSpPr txBox="1"/>
          <p:nvPr/>
        </p:nvSpPr>
        <p:spPr>
          <a:xfrm>
            <a:off x="7057380" y="4595836"/>
            <a:ext cx="1756610" cy="369332"/>
          </a:xfrm>
          <a:prstGeom prst="rect">
            <a:avLst/>
          </a:prstGeom>
          <a:noFill/>
        </p:spPr>
        <p:txBody>
          <a:bodyPr wrap="square">
            <a:spAutoFit/>
          </a:bodyPr>
          <a:lstStyle/>
          <a:p>
            <a:r>
              <a:rPr lang="en-US" dirty="0">
                <a:hlinkClick r:id="rId3"/>
              </a:rPr>
              <a:t>Analyzer guide</a:t>
            </a:r>
            <a:endParaRPr lang="en-BE" dirty="0"/>
          </a:p>
        </p:txBody>
      </p:sp>
    </p:spTree>
    <p:extLst>
      <p:ext uri="{BB962C8B-B14F-4D97-AF65-F5344CB8AC3E}">
        <p14:creationId xmlns:p14="http://schemas.microsoft.com/office/powerpoint/2010/main" val="4176067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B5D72D-3298-4244-BEAF-78861D40F57E}"/>
              </a:ext>
            </a:extLst>
          </p:cNvPr>
          <p:cNvPicPr>
            <a:picLocks noChangeAspect="1"/>
          </p:cNvPicPr>
          <p:nvPr/>
        </p:nvPicPr>
        <p:blipFill>
          <a:blip r:embed="rId2"/>
          <a:stretch>
            <a:fillRect/>
          </a:stretch>
        </p:blipFill>
        <p:spPr>
          <a:xfrm>
            <a:off x="0" y="780765"/>
            <a:ext cx="9144000" cy="3581969"/>
          </a:xfrm>
          <a:prstGeom prst="rect">
            <a:avLst/>
          </a:prstGeom>
        </p:spPr>
      </p:pic>
      <p:sp>
        <p:nvSpPr>
          <p:cNvPr id="10" name="Title 1">
            <a:extLst>
              <a:ext uri="{FF2B5EF4-FFF2-40B4-BE49-F238E27FC236}">
                <a16:creationId xmlns:a16="http://schemas.microsoft.com/office/drawing/2014/main" id="{75AD3739-115C-4188-AB20-24BCE65C9AD4}"/>
              </a:ext>
            </a:extLst>
          </p:cNvPr>
          <p:cNvSpPr txBox="1">
            <a:spLocks/>
          </p:cNvSpPr>
          <p:nvPr/>
        </p:nvSpPr>
        <p:spPr>
          <a:xfrm>
            <a:off x="259011" y="176309"/>
            <a:ext cx="8345488" cy="731837"/>
          </a:xfrm>
          <a:prstGeom prst="rect">
            <a:avLst/>
          </a:prstGeom>
        </p:spPr>
        <p:txBody>
          <a:bodyPr/>
          <a:lst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dirty="0"/>
              <a:t>Business Metrics</a:t>
            </a:r>
          </a:p>
        </p:txBody>
      </p:sp>
    </p:spTree>
    <p:extLst>
      <p:ext uri="{BB962C8B-B14F-4D97-AF65-F5344CB8AC3E}">
        <p14:creationId xmlns:p14="http://schemas.microsoft.com/office/powerpoint/2010/main" val="3212076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1659731"/>
            <a:ext cx="3808797" cy="1824038"/>
          </a:xfrm>
        </p:spPr>
        <p:txBody>
          <a:bodyPr wrap="square" anchor="ctr">
            <a:normAutofit/>
          </a:bodyPr>
          <a:lstStyle/>
          <a:p>
            <a:r>
              <a:rPr lang="en-US" dirty="0">
                <a:solidFill>
                  <a:schemeClr val="tx2"/>
                </a:solidFill>
              </a:rPr>
              <a:t>Analyzer Overview</a:t>
            </a:r>
            <a:endParaRPr lang="en-US" dirty="0"/>
          </a:p>
        </p:txBody>
      </p:sp>
      <p:pic>
        <p:nvPicPr>
          <p:cNvPr id="4" name="Picture 3" descr="Icon&#10;&#10;Description automatically generated">
            <a:extLst>
              <a:ext uri="{FF2B5EF4-FFF2-40B4-BE49-F238E27FC236}">
                <a16:creationId xmlns:a16="http://schemas.microsoft.com/office/drawing/2014/main" id="{7A573DC4-01C6-F746-901B-F0022CC80930}"/>
              </a:ext>
            </a:extLst>
          </p:cNvPr>
          <p:cNvPicPr>
            <a:picLocks noChangeAspect="1"/>
          </p:cNvPicPr>
          <p:nvPr/>
        </p:nvPicPr>
        <p:blipFill>
          <a:blip r:embed="rId2"/>
          <a:stretch>
            <a:fillRect/>
          </a:stretch>
        </p:blipFill>
        <p:spPr>
          <a:xfrm>
            <a:off x="4790944" y="1386038"/>
            <a:ext cx="4326783" cy="2271561"/>
          </a:xfrm>
          <a:prstGeom prst="rect">
            <a:avLst/>
          </a:prstGeom>
          <a:noFill/>
        </p:spPr>
      </p:pic>
    </p:spTree>
    <p:extLst>
      <p:ext uri="{BB962C8B-B14F-4D97-AF65-F5344CB8AC3E}">
        <p14:creationId xmlns:p14="http://schemas.microsoft.com/office/powerpoint/2010/main" val="3807186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F8F9B-94FC-491A-941D-3E6C0444DE11}"/>
              </a:ext>
            </a:extLst>
          </p:cNvPr>
          <p:cNvPicPr>
            <a:picLocks noChangeAspect="1"/>
          </p:cNvPicPr>
          <p:nvPr/>
        </p:nvPicPr>
        <p:blipFill>
          <a:blip r:embed="rId2"/>
          <a:stretch>
            <a:fillRect/>
          </a:stretch>
        </p:blipFill>
        <p:spPr>
          <a:xfrm>
            <a:off x="195989" y="90742"/>
            <a:ext cx="8508261" cy="4837322"/>
          </a:xfrm>
          <a:prstGeom prst="rect">
            <a:avLst/>
          </a:prstGeom>
        </p:spPr>
      </p:pic>
    </p:spTree>
    <p:extLst>
      <p:ext uri="{BB962C8B-B14F-4D97-AF65-F5344CB8AC3E}">
        <p14:creationId xmlns:p14="http://schemas.microsoft.com/office/powerpoint/2010/main" val="133164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A7EE08-EE38-4A4D-9B87-C03F5AF3F6CE}"/>
              </a:ext>
            </a:extLst>
          </p:cNvPr>
          <p:cNvPicPr>
            <a:picLocks noChangeAspect="1"/>
          </p:cNvPicPr>
          <p:nvPr/>
        </p:nvPicPr>
        <p:blipFill>
          <a:blip r:embed="rId2"/>
          <a:stretch>
            <a:fillRect/>
          </a:stretch>
        </p:blipFill>
        <p:spPr>
          <a:xfrm>
            <a:off x="95250" y="66675"/>
            <a:ext cx="8953500" cy="5010150"/>
          </a:xfrm>
          <a:prstGeom prst="rect">
            <a:avLst/>
          </a:prstGeom>
        </p:spPr>
      </p:pic>
    </p:spTree>
    <p:extLst>
      <p:ext uri="{BB962C8B-B14F-4D97-AF65-F5344CB8AC3E}">
        <p14:creationId xmlns:p14="http://schemas.microsoft.com/office/powerpoint/2010/main" val="8816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1659731"/>
            <a:ext cx="3808797" cy="1824038"/>
          </a:xfrm>
        </p:spPr>
        <p:txBody>
          <a:bodyPr wrap="square" anchor="ctr">
            <a:normAutofit/>
          </a:bodyPr>
          <a:lstStyle/>
          <a:p>
            <a:r>
              <a:rPr lang="en-US"/>
              <a:t>Analyzer Dashboards</a:t>
            </a:r>
          </a:p>
        </p:txBody>
      </p:sp>
      <p:pic>
        <p:nvPicPr>
          <p:cNvPr id="6" name="Picture 5">
            <a:extLst>
              <a:ext uri="{FF2B5EF4-FFF2-40B4-BE49-F238E27FC236}">
                <a16:creationId xmlns:a16="http://schemas.microsoft.com/office/drawing/2014/main" id="{D57E291C-CE34-7548-871C-18C11E03F8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0305" y="1687116"/>
            <a:ext cx="1769268" cy="1769268"/>
          </a:xfrm>
          <a:prstGeom prst="rect">
            <a:avLst/>
          </a:prstGeom>
          <a:noFill/>
        </p:spPr>
      </p:pic>
    </p:spTree>
    <p:extLst>
      <p:ext uri="{BB962C8B-B14F-4D97-AF65-F5344CB8AC3E}">
        <p14:creationId xmlns:p14="http://schemas.microsoft.com/office/powerpoint/2010/main" val="3924743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CA9EF7-5630-FF43-B3E3-F56AD7C003C0}"/>
              </a:ext>
            </a:extLst>
          </p:cNvPr>
          <p:cNvPicPr>
            <a:picLocks noChangeAspect="1"/>
          </p:cNvPicPr>
          <p:nvPr/>
        </p:nvPicPr>
        <p:blipFill>
          <a:blip r:embed="rId2"/>
          <a:stretch>
            <a:fillRect/>
          </a:stretch>
        </p:blipFill>
        <p:spPr>
          <a:xfrm>
            <a:off x="505331" y="868684"/>
            <a:ext cx="685800" cy="2228850"/>
          </a:xfrm>
          <a:prstGeom prst="rect">
            <a:avLst/>
          </a:prstGeom>
        </p:spPr>
      </p:pic>
      <p:pic>
        <p:nvPicPr>
          <p:cNvPr id="5" name="Picture 4">
            <a:extLst>
              <a:ext uri="{FF2B5EF4-FFF2-40B4-BE49-F238E27FC236}">
                <a16:creationId xmlns:a16="http://schemas.microsoft.com/office/drawing/2014/main" id="{A3833256-28EE-1E4F-831C-40384E367630}"/>
              </a:ext>
            </a:extLst>
          </p:cNvPr>
          <p:cNvPicPr>
            <a:picLocks noChangeAspect="1"/>
          </p:cNvPicPr>
          <p:nvPr/>
        </p:nvPicPr>
        <p:blipFill>
          <a:blip r:embed="rId3"/>
          <a:stretch>
            <a:fillRect/>
          </a:stretch>
        </p:blipFill>
        <p:spPr>
          <a:xfrm>
            <a:off x="1483309" y="1035750"/>
            <a:ext cx="7234382" cy="2354553"/>
          </a:xfrm>
          <a:prstGeom prst="rect">
            <a:avLst/>
          </a:prstGeom>
        </p:spPr>
      </p:pic>
      <p:sp>
        <p:nvSpPr>
          <p:cNvPr id="6" name="Rectangle 5">
            <a:extLst>
              <a:ext uri="{FF2B5EF4-FFF2-40B4-BE49-F238E27FC236}">
                <a16:creationId xmlns:a16="http://schemas.microsoft.com/office/drawing/2014/main" id="{532F6A2D-61E4-3D4C-A878-E92226F3D596}"/>
              </a:ext>
            </a:extLst>
          </p:cNvPr>
          <p:cNvSpPr/>
          <p:nvPr/>
        </p:nvSpPr>
        <p:spPr>
          <a:xfrm flipH="1">
            <a:off x="1584752" y="2729147"/>
            <a:ext cx="2252021" cy="58642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pic>
        <p:nvPicPr>
          <p:cNvPr id="7" name="Picture 6">
            <a:extLst>
              <a:ext uri="{FF2B5EF4-FFF2-40B4-BE49-F238E27FC236}">
                <a16:creationId xmlns:a16="http://schemas.microsoft.com/office/drawing/2014/main" id="{4BE0C896-BD21-1448-8774-0B2E3D01D094}"/>
              </a:ext>
            </a:extLst>
          </p:cNvPr>
          <p:cNvPicPr>
            <a:picLocks noChangeAspect="1"/>
          </p:cNvPicPr>
          <p:nvPr/>
        </p:nvPicPr>
        <p:blipFill>
          <a:blip r:embed="rId4"/>
          <a:stretch>
            <a:fillRect/>
          </a:stretch>
        </p:blipFill>
        <p:spPr>
          <a:xfrm>
            <a:off x="1519881" y="3874961"/>
            <a:ext cx="6908843" cy="678266"/>
          </a:xfrm>
          <a:prstGeom prst="rect">
            <a:avLst/>
          </a:prstGeom>
        </p:spPr>
      </p:pic>
      <p:cxnSp>
        <p:nvCxnSpPr>
          <p:cNvPr id="8" name="Straight Arrow Connector 7">
            <a:extLst>
              <a:ext uri="{FF2B5EF4-FFF2-40B4-BE49-F238E27FC236}">
                <a16:creationId xmlns:a16="http://schemas.microsoft.com/office/drawing/2014/main" id="{76D393F7-D905-1C40-AF75-AFBFB1C4132E}"/>
              </a:ext>
            </a:extLst>
          </p:cNvPr>
          <p:cNvCxnSpPr>
            <a:cxnSpLocks/>
          </p:cNvCxnSpPr>
          <p:nvPr/>
        </p:nvCxnSpPr>
        <p:spPr>
          <a:xfrm>
            <a:off x="2682959" y="3315571"/>
            <a:ext cx="0" cy="55939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DABE478-34E2-CD45-81F2-19AF81EC1784}"/>
              </a:ext>
            </a:extLst>
          </p:cNvPr>
          <p:cNvSpPr txBox="1">
            <a:spLocks/>
          </p:cNvSpPr>
          <p:nvPr/>
        </p:nvSpPr>
        <p:spPr>
          <a:xfrm>
            <a:off x="437766" y="341313"/>
            <a:ext cx="8345488" cy="731837"/>
          </a:xfrm>
          <a:prstGeom prst="rect">
            <a:avLst/>
          </a:prstGeom>
        </p:spPr>
        <p:txBody>
          <a:bodyPr/>
          <a:lst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dirty="0"/>
              <a:t>Dashboards</a:t>
            </a:r>
          </a:p>
        </p:txBody>
      </p:sp>
      <p:sp>
        <p:nvSpPr>
          <p:cNvPr id="10" name="Rectangle 12">
            <a:extLst>
              <a:ext uri="{FF2B5EF4-FFF2-40B4-BE49-F238E27FC236}">
                <a16:creationId xmlns:a16="http://schemas.microsoft.com/office/drawing/2014/main" id="{70AE1BD1-6431-4F44-8A05-E180E2E5DE0E}"/>
              </a:ext>
            </a:extLst>
          </p:cNvPr>
          <p:cNvSpPr>
            <a:spLocks noChangeArrowheads="1"/>
          </p:cNvSpPr>
          <p:nvPr/>
        </p:nvSpPr>
        <p:spPr bwMode="gray">
          <a:xfrm>
            <a:off x="7215691" y="78581"/>
            <a:ext cx="1862793" cy="628650"/>
          </a:xfrm>
          <a:prstGeom prst="rect">
            <a:avLst/>
          </a:prstGeom>
          <a:solidFill>
            <a:schemeClr val="accent3"/>
          </a:solidFill>
          <a:ln w="19050" algn="ctr">
            <a:noFill/>
            <a:miter lim="800000"/>
            <a:headEnd/>
            <a:tailEnd/>
          </a:ln>
          <a:effectLst/>
        </p:spPr>
        <p:txBody>
          <a:bodyPr wrap="none" lIns="68589" tIns="68589" rIns="68589" bIns="68589" anchor="ctr">
            <a:normAutofit/>
          </a:bodyPr>
          <a:lstStyle/>
          <a:p>
            <a:pPr algn="ctr" defTabSz="610872"/>
            <a:r>
              <a:rPr lang="en-US" sz="1200" dirty="0">
                <a:solidFill>
                  <a:schemeClr val="bg2"/>
                </a:solidFill>
                <a:latin typeface="+mn-lt"/>
              </a:rPr>
              <a:t>The Analyzer</a:t>
            </a:r>
          </a:p>
          <a:p>
            <a:pPr algn="ctr" defTabSz="610872"/>
            <a:r>
              <a:rPr lang="en-US" sz="1200" dirty="0">
                <a:solidFill>
                  <a:schemeClr val="bg2"/>
                </a:solidFill>
                <a:latin typeface="+mn-lt"/>
              </a:rPr>
              <a:t>Demo</a:t>
            </a:r>
          </a:p>
        </p:txBody>
      </p:sp>
    </p:spTree>
    <p:extLst>
      <p:ext uri="{BB962C8B-B14F-4D97-AF65-F5344CB8AC3E}">
        <p14:creationId xmlns:p14="http://schemas.microsoft.com/office/powerpoint/2010/main" val="94245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05084" y="539430"/>
            <a:ext cx="9038915" cy="4049998"/>
          </a:xfrm>
          <a:prstGeom prst="rect">
            <a:avLst/>
          </a:prstGeom>
        </p:spPr>
        <p:txBody>
          <a:bodyPr vert="horz" lIns="68580" tIns="34290" rIns="68580" bIns="34290" rtlCol="0">
            <a:noAutofit/>
          </a:bodyPr>
          <a:lstStyle>
            <a:lvl1pPr marL="342900" indent="-342900" algn="l" defTabSz="914400" rtl="0" eaLnBrk="1" latinLnBrk="0" hangingPunct="1">
              <a:spcBef>
                <a:spcPct val="20000"/>
              </a:spcBef>
              <a:spcAft>
                <a:spcPts val="528"/>
              </a:spcAft>
              <a:buClrTx/>
              <a:buFont typeface="Arial" panose="020B0604020202020204" pitchFamily="34" charset="0"/>
              <a:buChar char="•"/>
              <a:defRPr sz="1100" kern="1200" baseline="0">
                <a:solidFill>
                  <a:schemeClr val="bg1"/>
                </a:solidFill>
                <a:latin typeface="+mn-lt"/>
                <a:ea typeface="+mn-ea"/>
                <a:cs typeface="+mn-cs"/>
              </a:defRPr>
            </a:lvl1pPr>
            <a:lvl2pPr marL="628650" indent="-171450" algn="l" defTabSz="914400" rtl="0" eaLnBrk="1" latinLnBrk="0" hangingPunct="1">
              <a:spcBef>
                <a:spcPct val="20000"/>
              </a:spcBef>
              <a:buFont typeface="Arial" panose="020B0604020202020204" pitchFamily="34" charset="0"/>
              <a:buChar char="•"/>
              <a:defRPr sz="11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lang="en-US" sz="800" kern="1200" smtClean="0">
                <a:solidFill>
                  <a:schemeClr val="tx1"/>
                </a:solidFill>
                <a:effectLst/>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en-US" sz="1500" dirty="0">
              <a:solidFill>
                <a:schemeClr val="tx1"/>
              </a:solidFill>
              <a:ea typeface="ＭＳ Ｐゴシック" charset="0"/>
            </a:endParaRPr>
          </a:p>
          <a:p>
            <a:endParaRPr lang="en-US" sz="1500" dirty="0">
              <a:solidFill>
                <a:schemeClr val="tx1"/>
              </a:solidFill>
              <a:ea typeface="ＭＳ Ｐゴシック" charset="0"/>
            </a:endParaRPr>
          </a:p>
          <a:p>
            <a:endParaRPr lang="en-US" sz="1500" dirty="0">
              <a:solidFill>
                <a:schemeClr val="tx1"/>
              </a:solidFill>
              <a:ea typeface="ＭＳ Ｐゴシック" charset="0"/>
            </a:endParaRPr>
          </a:p>
          <a:p>
            <a:endParaRPr lang="en-US" sz="1500" dirty="0">
              <a:solidFill>
                <a:schemeClr val="tx1"/>
              </a:solidFill>
              <a:ea typeface="ＭＳ Ｐゴシック" charset="0"/>
            </a:endParaRPr>
          </a:p>
        </p:txBody>
      </p:sp>
      <p:sp>
        <p:nvSpPr>
          <p:cNvPr id="18" name="TextBox 17"/>
          <p:cNvSpPr txBox="1"/>
          <p:nvPr/>
        </p:nvSpPr>
        <p:spPr>
          <a:xfrm>
            <a:off x="105084" y="81942"/>
            <a:ext cx="3771900" cy="523220"/>
          </a:xfrm>
          <a:prstGeom prst="rect">
            <a:avLst/>
          </a:prstGeom>
          <a:noFill/>
        </p:spPr>
        <p:txBody>
          <a:bodyPr wrap="square" rtlCol="0">
            <a:spAutoFit/>
          </a:bodyPr>
          <a:lstStyle/>
          <a:p>
            <a:r>
              <a:rPr lang="en-US" sz="2800">
                <a:solidFill>
                  <a:schemeClr val="tx2"/>
                </a:solidFill>
                <a:latin typeface="+mj-lt"/>
                <a:cs typeface="CiscoSansTT Thin" charset="0"/>
              </a:rPr>
              <a:t>Analyzer Dashboards</a:t>
            </a:r>
          </a:p>
        </p:txBody>
      </p:sp>
      <p:pic>
        <p:nvPicPr>
          <p:cNvPr id="4" name="Picture 3">
            <a:extLst>
              <a:ext uri="{FF2B5EF4-FFF2-40B4-BE49-F238E27FC236}">
                <a16:creationId xmlns:a16="http://schemas.microsoft.com/office/drawing/2014/main" id="{4166A021-FBD5-4B46-A4E9-323599A2547D}"/>
              </a:ext>
            </a:extLst>
          </p:cNvPr>
          <p:cNvPicPr>
            <a:picLocks noChangeAspect="1"/>
          </p:cNvPicPr>
          <p:nvPr/>
        </p:nvPicPr>
        <p:blipFill>
          <a:blip r:embed="rId3"/>
          <a:stretch>
            <a:fillRect/>
          </a:stretch>
        </p:blipFill>
        <p:spPr>
          <a:xfrm>
            <a:off x="158129" y="554072"/>
            <a:ext cx="8827741" cy="4280965"/>
          </a:xfrm>
          <a:prstGeom prst="rect">
            <a:avLst/>
          </a:prstGeom>
        </p:spPr>
      </p:pic>
    </p:spTree>
    <p:extLst>
      <p:ext uri="{BB962C8B-B14F-4D97-AF65-F5344CB8AC3E}">
        <p14:creationId xmlns:p14="http://schemas.microsoft.com/office/powerpoint/2010/main" val="32923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105084" y="539430"/>
            <a:ext cx="9038915" cy="4049998"/>
          </a:xfrm>
          <a:prstGeom prst="rect">
            <a:avLst/>
          </a:prstGeom>
        </p:spPr>
        <p:txBody>
          <a:bodyPr vert="horz" lIns="68580" tIns="34290" rIns="68580" bIns="34290" rtlCol="0">
            <a:noAutofit/>
          </a:bodyPr>
          <a:lstStyle>
            <a:lvl1pPr marL="342900" indent="-342900" algn="l" defTabSz="914400" rtl="0" eaLnBrk="1" latinLnBrk="0" hangingPunct="1">
              <a:spcBef>
                <a:spcPct val="20000"/>
              </a:spcBef>
              <a:spcAft>
                <a:spcPts val="528"/>
              </a:spcAft>
              <a:buClrTx/>
              <a:buFont typeface="Arial" panose="020B0604020202020204" pitchFamily="34" charset="0"/>
              <a:buChar char="•"/>
              <a:defRPr sz="1100" kern="1200" baseline="0">
                <a:solidFill>
                  <a:schemeClr val="bg1"/>
                </a:solidFill>
                <a:latin typeface="+mn-lt"/>
                <a:ea typeface="+mn-ea"/>
                <a:cs typeface="+mn-cs"/>
              </a:defRPr>
            </a:lvl1pPr>
            <a:lvl2pPr marL="628650" indent="-171450" algn="l" defTabSz="914400" rtl="0" eaLnBrk="1" latinLnBrk="0" hangingPunct="1">
              <a:spcBef>
                <a:spcPct val="20000"/>
              </a:spcBef>
              <a:buFont typeface="Arial" panose="020B0604020202020204" pitchFamily="34" charset="0"/>
              <a:buChar char="•"/>
              <a:defRPr sz="11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lang="en-US" sz="800" kern="1200" smtClean="0">
                <a:solidFill>
                  <a:schemeClr val="tx1"/>
                </a:solidFill>
                <a:effectLst/>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chemeClr val="tx1"/>
                </a:solidFill>
                <a:ea typeface="ＭＳ Ｐゴシック" charset="0"/>
              </a:rPr>
              <a:t>Users can create a dashboard from the main page to create a custom visualization/reports canvas.</a:t>
            </a:r>
          </a:p>
          <a:p>
            <a:r>
              <a:rPr lang="en-US" sz="1500" dirty="0">
                <a:solidFill>
                  <a:schemeClr val="tx1"/>
                </a:solidFill>
                <a:ea typeface="ＭＳ Ｐゴシック" charset="0"/>
              </a:rPr>
              <a:t>Dashboards allow more than one visualization to be presented at a time.</a:t>
            </a:r>
          </a:p>
          <a:p>
            <a:r>
              <a:rPr lang="en-US" sz="1500" dirty="0">
                <a:solidFill>
                  <a:schemeClr val="tx1"/>
                </a:solidFill>
                <a:ea typeface="ＭＳ Ｐゴシック" charset="0"/>
              </a:rPr>
              <a:t>Pick visualizations from the panel on the left from any folder and drag to the canvas to edit.</a:t>
            </a:r>
          </a:p>
          <a:p>
            <a:endParaRPr lang="en-US" sz="1500" dirty="0">
              <a:solidFill>
                <a:schemeClr val="tx1"/>
              </a:solidFill>
              <a:ea typeface="ＭＳ Ｐゴシック" charset="0"/>
            </a:endParaRPr>
          </a:p>
          <a:p>
            <a:endParaRPr lang="en-US" sz="1500" dirty="0">
              <a:solidFill>
                <a:schemeClr val="tx1"/>
              </a:solidFill>
              <a:ea typeface="ＭＳ Ｐゴシック" charset="0"/>
            </a:endParaRPr>
          </a:p>
          <a:p>
            <a:endParaRPr lang="en-US" sz="1500" dirty="0">
              <a:solidFill>
                <a:schemeClr val="tx1"/>
              </a:solidFill>
              <a:ea typeface="ＭＳ Ｐゴシック" charset="0"/>
            </a:endParaRPr>
          </a:p>
          <a:p>
            <a:endParaRPr lang="en-US" sz="1500" dirty="0">
              <a:solidFill>
                <a:schemeClr val="tx1"/>
              </a:solidFill>
              <a:ea typeface="ＭＳ Ｐゴシック" charset="0"/>
            </a:endParaRPr>
          </a:p>
        </p:txBody>
      </p:sp>
      <p:sp>
        <p:nvSpPr>
          <p:cNvPr id="18" name="TextBox 17"/>
          <p:cNvSpPr txBox="1"/>
          <p:nvPr/>
        </p:nvSpPr>
        <p:spPr>
          <a:xfrm>
            <a:off x="105084" y="81942"/>
            <a:ext cx="3771900" cy="523220"/>
          </a:xfrm>
          <a:prstGeom prst="rect">
            <a:avLst/>
          </a:prstGeom>
          <a:noFill/>
        </p:spPr>
        <p:txBody>
          <a:bodyPr wrap="square" rtlCol="0">
            <a:spAutoFit/>
          </a:bodyPr>
          <a:lstStyle/>
          <a:p>
            <a:r>
              <a:rPr lang="en-US" sz="2800">
                <a:solidFill>
                  <a:schemeClr val="tx2"/>
                </a:solidFill>
                <a:latin typeface="+mj-lt"/>
                <a:cs typeface="CiscoSansTT Thin" charset="0"/>
              </a:rPr>
              <a:t>Analyzer Dashboards</a:t>
            </a:r>
          </a:p>
        </p:txBody>
      </p:sp>
      <p:pic>
        <p:nvPicPr>
          <p:cNvPr id="2" name="Picture 1">
            <a:extLst>
              <a:ext uri="{FF2B5EF4-FFF2-40B4-BE49-F238E27FC236}">
                <a16:creationId xmlns:a16="http://schemas.microsoft.com/office/drawing/2014/main" id="{8D5CC590-66E8-2140-8084-D62E79DE1F3B}"/>
              </a:ext>
            </a:extLst>
          </p:cNvPr>
          <p:cNvPicPr>
            <a:picLocks noChangeAspect="1"/>
          </p:cNvPicPr>
          <p:nvPr/>
        </p:nvPicPr>
        <p:blipFill>
          <a:blip r:embed="rId2"/>
          <a:stretch>
            <a:fillRect/>
          </a:stretch>
        </p:blipFill>
        <p:spPr>
          <a:xfrm>
            <a:off x="105083" y="1539349"/>
            <a:ext cx="8683681" cy="3145893"/>
          </a:xfrm>
          <a:prstGeom prst="rect">
            <a:avLst/>
          </a:prstGeom>
        </p:spPr>
      </p:pic>
    </p:spTree>
    <p:extLst>
      <p:ext uri="{BB962C8B-B14F-4D97-AF65-F5344CB8AC3E}">
        <p14:creationId xmlns:p14="http://schemas.microsoft.com/office/powerpoint/2010/main" val="285943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6626-531E-448C-A636-7A13D26AF22A}"/>
              </a:ext>
            </a:extLst>
          </p:cNvPr>
          <p:cNvSpPr>
            <a:spLocks noGrp="1"/>
          </p:cNvSpPr>
          <p:nvPr>
            <p:ph type="title"/>
          </p:nvPr>
        </p:nvSpPr>
        <p:spPr>
          <a:xfrm>
            <a:off x="230220" y="103350"/>
            <a:ext cx="8328991" cy="1136119"/>
          </a:xfrm>
        </p:spPr>
        <p:txBody>
          <a:bodyPr/>
          <a:lstStyle/>
          <a:p>
            <a:r>
              <a:rPr lang="en-US" dirty="0"/>
              <a:t>Creating a Dashboard</a:t>
            </a:r>
          </a:p>
        </p:txBody>
      </p:sp>
      <p:pic>
        <p:nvPicPr>
          <p:cNvPr id="3" name="Picture 2">
            <a:hlinkClick r:id="rId2"/>
            <a:extLst>
              <a:ext uri="{FF2B5EF4-FFF2-40B4-BE49-F238E27FC236}">
                <a16:creationId xmlns:a16="http://schemas.microsoft.com/office/drawing/2014/main" id="{CCB39E5E-C9C1-4240-8F70-0490CC92C3F7}"/>
              </a:ext>
            </a:extLst>
          </p:cNvPr>
          <p:cNvPicPr>
            <a:picLocks noChangeAspect="1"/>
          </p:cNvPicPr>
          <p:nvPr/>
        </p:nvPicPr>
        <p:blipFill>
          <a:blip r:embed="rId3"/>
          <a:stretch>
            <a:fillRect/>
          </a:stretch>
        </p:blipFill>
        <p:spPr>
          <a:xfrm>
            <a:off x="525950" y="956526"/>
            <a:ext cx="7875037" cy="3375702"/>
          </a:xfrm>
          <a:prstGeom prst="rect">
            <a:avLst/>
          </a:prstGeom>
        </p:spPr>
      </p:pic>
      <p:sp>
        <p:nvSpPr>
          <p:cNvPr id="5" name="TextBox 4">
            <a:extLst>
              <a:ext uri="{FF2B5EF4-FFF2-40B4-BE49-F238E27FC236}">
                <a16:creationId xmlns:a16="http://schemas.microsoft.com/office/drawing/2014/main" id="{E0257CC7-40BD-4D31-8FA1-15FEFB37378F}"/>
              </a:ext>
            </a:extLst>
          </p:cNvPr>
          <p:cNvSpPr txBox="1"/>
          <p:nvPr/>
        </p:nvSpPr>
        <p:spPr>
          <a:xfrm>
            <a:off x="5139204" y="4497169"/>
            <a:ext cx="3268658" cy="276999"/>
          </a:xfrm>
          <a:prstGeom prst="rect">
            <a:avLst/>
          </a:prstGeom>
          <a:noFill/>
        </p:spPr>
        <p:txBody>
          <a:bodyPr wrap="square">
            <a:spAutoFit/>
          </a:bodyPr>
          <a:lstStyle/>
          <a:p>
            <a:r>
              <a:rPr lang="en-US" sz="1200" dirty="0">
                <a:hlinkClick r:id="rId2"/>
              </a:rPr>
              <a:t>https://video.cisco.com/video/6186652858001</a:t>
            </a:r>
            <a:endParaRPr lang="en-BE" sz="1200" dirty="0"/>
          </a:p>
        </p:txBody>
      </p:sp>
    </p:spTree>
    <p:extLst>
      <p:ext uri="{BB962C8B-B14F-4D97-AF65-F5344CB8AC3E}">
        <p14:creationId xmlns:p14="http://schemas.microsoft.com/office/powerpoint/2010/main" val="4114274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2DDD-69C9-411D-A86F-7DE2F0222BD0}"/>
              </a:ext>
            </a:extLst>
          </p:cNvPr>
          <p:cNvSpPr>
            <a:spLocks noGrp="1"/>
          </p:cNvSpPr>
          <p:nvPr>
            <p:ph type="ctrTitle"/>
          </p:nvPr>
        </p:nvSpPr>
        <p:spPr/>
        <p:txBody>
          <a:bodyPr/>
          <a:lstStyle/>
          <a:p>
            <a:r>
              <a:rPr lang="en-US" dirty="0"/>
              <a:t>Questions?</a:t>
            </a:r>
            <a:endParaRPr lang="en-BE" dirty="0"/>
          </a:p>
        </p:txBody>
      </p:sp>
    </p:spTree>
    <p:extLst>
      <p:ext uri="{BB962C8B-B14F-4D97-AF65-F5344CB8AC3E}">
        <p14:creationId xmlns:p14="http://schemas.microsoft.com/office/powerpoint/2010/main" val="3027692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66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9E2C-70EA-C748-ABA0-694729708662}"/>
              </a:ext>
            </a:extLst>
          </p:cNvPr>
          <p:cNvSpPr>
            <a:spLocks noGrp="1"/>
          </p:cNvSpPr>
          <p:nvPr>
            <p:ph type="title"/>
          </p:nvPr>
        </p:nvSpPr>
        <p:spPr/>
        <p:txBody>
          <a:bodyPr/>
          <a:lstStyle/>
          <a:p>
            <a:r>
              <a:rPr lang="en-US" dirty="0"/>
              <a:t>Portal Overview</a:t>
            </a:r>
          </a:p>
        </p:txBody>
      </p:sp>
      <p:pic>
        <p:nvPicPr>
          <p:cNvPr id="5" name="Picture 4">
            <a:extLst>
              <a:ext uri="{FF2B5EF4-FFF2-40B4-BE49-F238E27FC236}">
                <a16:creationId xmlns:a16="http://schemas.microsoft.com/office/drawing/2014/main" id="{39862BDF-E8F2-7546-9153-380AA897F4BF}"/>
              </a:ext>
            </a:extLst>
          </p:cNvPr>
          <p:cNvPicPr>
            <a:picLocks noChangeAspect="1"/>
          </p:cNvPicPr>
          <p:nvPr/>
        </p:nvPicPr>
        <p:blipFill>
          <a:blip r:embed="rId2"/>
          <a:stretch>
            <a:fillRect/>
          </a:stretch>
        </p:blipFill>
        <p:spPr>
          <a:xfrm>
            <a:off x="553829" y="1129130"/>
            <a:ext cx="1343445" cy="3631406"/>
          </a:xfrm>
          <a:prstGeom prst="rect">
            <a:avLst/>
          </a:prstGeom>
        </p:spPr>
      </p:pic>
      <p:sp>
        <p:nvSpPr>
          <p:cNvPr id="6" name="TextBox 5">
            <a:extLst>
              <a:ext uri="{FF2B5EF4-FFF2-40B4-BE49-F238E27FC236}">
                <a16:creationId xmlns:a16="http://schemas.microsoft.com/office/drawing/2014/main" id="{3DF231DD-79E2-8F4A-91CA-EBEEEE676E2F}"/>
              </a:ext>
            </a:extLst>
          </p:cNvPr>
          <p:cNvSpPr txBox="1"/>
          <p:nvPr/>
        </p:nvSpPr>
        <p:spPr>
          <a:xfrm>
            <a:off x="2184456" y="1057703"/>
            <a:ext cx="6515788" cy="461665"/>
          </a:xfrm>
          <a:prstGeom prst="rect">
            <a:avLst/>
          </a:prstGeom>
          <a:noFill/>
        </p:spPr>
        <p:txBody>
          <a:bodyPr wrap="square" rtlCol="0">
            <a:spAutoFit/>
          </a:bodyPr>
          <a:lstStyle/>
          <a:p>
            <a:pPr marL="171450" indent="-171450" algn="just">
              <a:buFont typeface="Arial" panose="020B0604020202020204" pitchFamily="34" charset="0"/>
              <a:buChar char="•"/>
            </a:pPr>
            <a:r>
              <a:rPr lang="en-GB" sz="800" b="1" dirty="0"/>
              <a:t>Dashboard</a:t>
            </a:r>
            <a:r>
              <a:rPr lang="en-GB" sz="800" dirty="0"/>
              <a:t> - Enables authorized users to create, view, and edit the settings that are provisioned for the enterprise. It provides access to Audit Trail, Agent Skill Report, Provisioned Items Report, and Provisioned Skills Report.</a:t>
            </a:r>
          </a:p>
          <a:p>
            <a:pPr marL="171450" indent="-171450" algn="just">
              <a:buFont typeface="Arial" panose="020B0604020202020204" pitchFamily="34" charset="0"/>
              <a:buChar char="•"/>
            </a:pPr>
            <a:endParaRPr lang="en-US" sz="800" dirty="0">
              <a:latin typeface="+mn-lt"/>
            </a:endParaRPr>
          </a:p>
        </p:txBody>
      </p:sp>
      <p:sp>
        <p:nvSpPr>
          <p:cNvPr id="7" name="TextBox 6">
            <a:extLst>
              <a:ext uri="{FF2B5EF4-FFF2-40B4-BE49-F238E27FC236}">
                <a16:creationId xmlns:a16="http://schemas.microsoft.com/office/drawing/2014/main" id="{626B23E7-43FE-B84D-98E2-4AC1FE2171B1}"/>
              </a:ext>
            </a:extLst>
          </p:cNvPr>
          <p:cNvSpPr txBox="1"/>
          <p:nvPr/>
        </p:nvSpPr>
        <p:spPr>
          <a:xfrm>
            <a:off x="2184456" y="1669756"/>
            <a:ext cx="6468723" cy="461665"/>
          </a:xfrm>
          <a:prstGeom prst="rect">
            <a:avLst/>
          </a:prstGeom>
          <a:noFill/>
        </p:spPr>
        <p:txBody>
          <a:bodyPr wrap="square" rtlCol="0">
            <a:spAutoFit/>
          </a:bodyPr>
          <a:lstStyle/>
          <a:p>
            <a:pPr marL="171450" indent="-171450" algn="just">
              <a:buFont typeface="Arial" panose="020B0604020202020204" pitchFamily="34" charset="0"/>
              <a:buChar char="•"/>
            </a:pPr>
            <a:r>
              <a:rPr lang="en-GB" sz="800" b="1" dirty="0"/>
              <a:t>Reporting and Analytics </a:t>
            </a:r>
            <a:r>
              <a:rPr lang="en-GB" sz="800" dirty="0"/>
              <a:t>- module that enables authorized users to segment, profile, and visualize the data in contact centre systems. It also helps to identify the key variables that impact productivity and desired business outcomes.</a:t>
            </a:r>
          </a:p>
          <a:p>
            <a:pPr marL="171450" indent="-171450" algn="just">
              <a:buFont typeface="Arial" panose="020B0604020202020204" pitchFamily="34" charset="0"/>
              <a:buChar char="•"/>
            </a:pPr>
            <a:endParaRPr lang="en-US" sz="800" dirty="0">
              <a:latin typeface="+mn-lt"/>
            </a:endParaRPr>
          </a:p>
        </p:txBody>
      </p:sp>
      <p:sp>
        <p:nvSpPr>
          <p:cNvPr id="8" name="TextBox 7">
            <a:extLst>
              <a:ext uri="{FF2B5EF4-FFF2-40B4-BE49-F238E27FC236}">
                <a16:creationId xmlns:a16="http://schemas.microsoft.com/office/drawing/2014/main" id="{9762A2DE-FA3A-244E-95AC-0172E1102D7F}"/>
              </a:ext>
            </a:extLst>
          </p:cNvPr>
          <p:cNvSpPr txBox="1"/>
          <p:nvPr/>
        </p:nvSpPr>
        <p:spPr>
          <a:xfrm>
            <a:off x="2184456" y="1976969"/>
            <a:ext cx="6515788" cy="461665"/>
          </a:xfrm>
          <a:prstGeom prst="rect">
            <a:avLst/>
          </a:prstGeom>
          <a:noFill/>
        </p:spPr>
        <p:txBody>
          <a:bodyPr wrap="square" rtlCol="0">
            <a:spAutoFit/>
          </a:bodyPr>
          <a:lstStyle/>
          <a:p>
            <a:pPr marL="171450" indent="-171450">
              <a:buFont typeface="Arial" panose="020B0604020202020204" pitchFamily="34" charset="0"/>
              <a:buChar char="•"/>
            </a:pPr>
            <a:r>
              <a:rPr lang="en-GB" sz="800" b="1" dirty="0"/>
              <a:t>Business Rules </a:t>
            </a:r>
            <a:r>
              <a:rPr lang="en-GB" sz="800" dirty="0"/>
              <a:t>- Enables authorized users of the Analyzer module to incorporate customer data into the Webex Contact Centre environment for custom routing.</a:t>
            </a:r>
          </a:p>
          <a:p>
            <a:pPr marL="171450" indent="-171450" algn="just">
              <a:buFont typeface="Arial" panose="020B0604020202020204" pitchFamily="34" charset="0"/>
              <a:buChar char="•"/>
            </a:pPr>
            <a:endParaRPr lang="en-US" sz="800" dirty="0">
              <a:latin typeface="+mn-lt"/>
            </a:endParaRPr>
          </a:p>
        </p:txBody>
      </p:sp>
      <p:sp>
        <p:nvSpPr>
          <p:cNvPr id="10" name="TextBox 9">
            <a:extLst>
              <a:ext uri="{FF2B5EF4-FFF2-40B4-BE49-F238E27FC236}">
                <a16:creationId xmlns:a16="http://schemas.microsoft.com/office/drawing/2014/main" id="{CD0B3F46-500E-D940-82B0-26180730B21B}"/>
              </a:ext>
            </a:extLst>
          </p:cNvPr>
          <p:cNvSpPr txBox="1"/>
          <p:nvPr/>
        </p:nvSpPr>
        <p:spPr>
          <a:xfrm>
            <a:off x="2184456" y="2284182"/>
            <a:ext cx="6468722" cy="584775"/>
          </a:xfrm>
          <a:prstGeom prst="rect">
            <a:avLst/>
          </a:prstGeom>
          <a:noFill/>
        </p:spPr>
        <p:txBody>
          <a:bodyPr wrap="square" rtlCol="0">
            <a:spAutoFit/>
          </a:bodyPr>
          <a:lstStyle/>
          <a:p>
            <a:pPr marL="171450" indent="-171450" algn="just">
              <a:buFont typeface="Arial" panose="020B0604020202020204" pitchFamily="34" charset="0"/>
              <a:buChar char="•"/>
            </a:pPr>
            <a:r>
              <a:rPr lang="en-GB" sz="800" b="1" dirty="0"/>
              <a:t>Routing Strategy </a:t>
            </a:r>
            <a:r>
              <a:rPr lang="en-GB" sz="800" dirty="0"/>
              <a:t>- Provides a web-based user interface for managing and configuring contact handling strategies. Authorized users can create and schedule global routing and team capacity strategies and alter them in real time in response to changes in business dynamics.</a:t>
            </a:r>
          </a:p>
          <a:p>
            <a:pPr marL="171450" indent="-171450" algn="just">
              <a:buFont typeface="Arial" panose="020B0604020202020204" pitchFamily="34" charset="0"/>
              <a:buChar char="•"/>
            </a:pPr>
            <a:endParaRPr lang="en-US" sz="800" dirty="0">
              <a:latin typeface="+mn-lt"/>
            </a:endParaRPr>
          </a:p>
        </p:txBody>
      </p:sp>
      <p:sp>
        <p:nvSpPr>
          <p:cNvPr id="11" name="TextBox 10">
            <a:extLst>
              <a:ext uri="{FF2B5EF4-FFF2-40B4-BE49-F238E27FC236}">
                <a16:creationId xmlns:a16="http://schemas.microsoft.com/office/drawing/2014/main" id="{5BD9735C-19D4-F944-9BD8-B67485D47439}"/>
              </a:ext>
            </a:extLst>
          </p:cNvPr>
          <p:cNvSpPr txBox="1"/>
          <p:nvPr/>
        </p:nvSpPr>
        <p:spPr>
          <a:xfrm>
            <a:off x="2184456" y="1364916"/>
            <a:ext cx="6515788" cy="338554"/>
          </a:xfrm>
          <a:prstGeom prst="rect">
            <a:avLst/>
          </a:prstGeom>
          <a:noFill/>
        </p:spPr>
        <p:txBody>
          <a:bodyPr wrap="square" rtlCol="0">
            <a:spAutoFit/>
          </a:bodyPr>
          <a:lstStyle/>
          <a:p>
            <a:pPr marL="171450" indent="-171450" algn="just">
              <a:buFont typeface="Arial" panose="020B0604020202020204" pitchFamily="34" charset="0"/>
              <a:buChar char="•"/>
            </a:pPr>
            <a:r>
              <a:rPr lang="en-GB" sz="800" b="1" dirty="0"/>
              <a:t>Provisioning </a:t>
            </a:r>
            <a:r>
              <a:rPr lang="en-GB" sz="800" dirty="0"/>
              <a:t>– The provisioning dropdown provides the majority of Webex Contact Centre configuration apart from adding Users and Web Chat configuration , which are done within the Control Hub. Each of the drop-down menu items are described in this document.</a:t>
            </a:r>
          </a:p>
        </p:txBody>
      </p:sp>
      <p:sp>
        <p:nvSpPr>
          <p:cNvPr id="12" name="TextBox 11">
            <a:extLst>
              <a:ext uri="{FF2B5EF4-FFF2-40B4-BE49-F238E27FC236}">
                <a16:creationId xmlns:a16="http://schemas.microsoft.com/office/drawing/2014/main" id="{866FE153-5D0F-864A-91E2-157BB627A95B}"/>
              </a:ext>
            </a:extLst>
          </p:cNvPr>
          <p:cNvSpPr txBox="1"/>
          <p:nvPr/>
        </p:nvSpPr>
        <p:spPr>
          <a:xfrm>
            <a:off x="2184456" y="2714505"/>
            <a:ext cx="6468722" cy="830997"/>
          </a:xfrm>
          <a:prstGeom prst="rect">
            <a:avLst/>
          </a:prstGeom>
          <a:noFill/>
        </p:spPr>
        <p:txBody>
          <a:bodyPr wrap="square" rtlCol="0">
            <a:spAutoFit/>
          </a:bodyPr>
          <a:lstStyle/>
          <a:p>
            <a:pPr marL="171450" indent="-171450" algn="just">
              <a:buFont typeface="Arial" panose="020B0604020202020204" pitchFamily="34" charset="0"/>
              <a:buChar char="•"/>
            </a:pPr>
            <a:r>
              <a:rPr lang="en-GB" sz="800" b="1" dirty="0"/>
              <a:t>Call Monitoring</a:t>
            </a:r>
            <a:r>
              <a:rPr lang="en-GB" sz="800" dirty="0"/>
              <a:t>- Enables authorized users to silently monitor the quality of service being delivered across their multi-source contact centres. The power of the Webex Contact Centre service lies in the unique ability to monitor any call across any site. Through a simplified web interface, users can select the queue, team, site, or agent they want to silently monitor. Authorized users can provide instructions to the monitored agent without being heard by the caller and can join a call being monitored and participate in the conversation.</a:t>
            </a:r>
          </a:p>
          <a:p>
            <a:pPr marL="171450" indent="-171450" algn="just">
              <a:buFont typeface="Arial" panose="020B0604020202020204" pitchFamily="34" charset="0"/>
              <a:buChar char="•"/>
            </a:pPr>
            <a:endParaRPr lang="en-US" sz="800" dirty="0">
              <a:latin typeface="+mn-lt"/>
            </a:endParaRPr>
          </a:p>
        </p:txBody>
      </p:sp>
      <p:sp>
        <p:nvSpPr>
          <p:cNvPr id="13" name="TextBox 12">
            <a:extLst>
              <a:ext uri="{FF2B5EF4-FFF2-40B4-BE49-F238E27FC236}">
                <a16:creationId xmlns:a16="http://schemas.microsoft.com/office/drawing/2014/main" id="{908E84BB-BEAD-154B-8825-5DECEAF7EDE1}"/>
              </a:ext>
            </a:extLst>
          </p:cNvPr>
          <p:cNvSpPr txBox="1"/>
          <p:nvPr/>
        </p:nvSpPr>
        <p:spPr>
          <a:xfrm>
            <a:off x="2184456" y="3391050"/>
            <a:ext cx="5855516" cy="338554"/>
          </a:xfrm>
          <a:prstGeom prst="rect">
            <a:avLst/>
          </a:prstGeom>
          <a:noFill/>
        </p:spPr>
        <p:txBody>
          <a:bodyPr wrap="square" rtlCol="0">
            <a:spAutoFit/>
          </a:bodyPr>
          <a:lstStyle/>
          <a:p>
            <a:pPr marL="171450" indent="-171450">
              <a:buFont typeface="Arial" panose="020B0604020202020204" pitchFamily="34" charset="0"/>
              <a:buChar char="•"/>
            </a:pPr>
            <a:r>
              <a:rPr lang="en-GB" sz="800" b="1" dirty="0"/>
              <a:t>Call Recording </a:t>
            </a:r>
            <a:r>
              <a:rPr lang="en-GB" sz="800" dirty="0"/>
              <a:t>- Optional module that enables authorized users to  record calls.</a:t>
            </a:r>
          </a:p>
          <a:p>
            <a:pPr marL="171450" indent="-171450" algn="just">
              <a:buFont typeface="Arial" panose="020B0604020202020204" pitchFamily="34" charset="0"/>
              <a:buChar char="•"/>
            </a:pPr>
            <a:endParaRPr lang="en-US" sz="800" dirty="0">
              <a:latin typeface="+mn-lt"/>
            </a:endParaRPr>
          </a:p>
        </p:txBody>
      </p:sp>
      <p:sp>
        <p:nvSpPr>
          <p:cNvPr id="14" name="TextBox 13">
            <a:extLst>
              <a:ext uri="{FF2B5EF4-FFF2-40B4-BE49-F238E27FC236}">
                <a16:creationId xmlns:a16="http://schemas.microsoft.com/office/drawing/2014/main" id="{049DCBCB-5D95-0E42-AE5A-0A150B97CFB0}"/>
              </a:ext>
            </a:extLst>
          </p:cNvPr>
          <p:cNvSpPr txBox="1"/>
          <p:nvPr/>
        </p:nvSpPr>
        <p:spPr>
          <a:xfrm>
            <a:off x="2184456" y="3575152"/>
            <a:ext cx="6598798" cy="461665"/>
          </a:xfrm>
          <a:prstGeom prst="rect">
            <a:avLst/>
          </a:prstGeom>
          <a:noFill/>
        </p:spPr>
        <p:txBody>
          <a:bodyPr wrap="square" rtlCol="0">
            <a:spAutoFit/>
          </a:bodyPr>
          <a:lstStyle/>
          <a:p>
            <a:pPr marL="171450" indent="-171450">
              <a:buFont typeface="Arial" panose="020B0604020202020204" pitchFamily="34" charset="0"/>
              <a:buChar char="•"/>
            </a:pPr>
            <a:r>
              <a:rPr lang="en-GB" sz="800" b="1" dirty="0"/>
              <a:t>Call Recording Manager </a:t>
            </a:r>
            <a:r>
              <a:rPr lang="en-GB" sz="800" dirty="0"/>
              <a:t>- Optional module that enables authorized users to search for and play calls recorded through the Webex Contact Centre Call Recording feature</a:t>
            </a:r>
          </a:p>
          <a:p>
            <a:pPr marL="171450" indent="-171450" algn="just">
              <a:buFont typeface="Arial" panose="020B0604020202020204" pitchFamily="34" charset="0"/>
              <a:buChar char="•"/>
            </a:pPr>
            <a:endParaRPr lang="en-US" sz="800" dirty="0">
              <a:latin typeface="+mn-lt"/>
            </a:endParaRPr>
          </a:p>
        </p:txBody>
      </p:sp>
      <p:sp>
        <p:nvSpPr>
          <p:cNvPr id="15" name="TextBox 14">
            <a:extLst>
              <a:ext uri="{FF2B5EF4-FFF2-40B4-BE49-F238E27FC236}">
                <a16:creationId xmlns:a16="http://schemas.microsoft.com/office/drawing/2014/main" id="{033D9EA6-1F05-3B4B-95DC-705970891065}"/>
              </a:ext>
            </a:extLst>
          </p:cNvPr>
          <p:cNvSpPr txBox="1"/>
          <p:nvPr/>
        </p:nvSpPr>
        <p:spPr>
          <a:xfrm>
            <a:off x="2184456" y="3882365"/>
            <a:ext cx="6240123" cy="461665"/>
          </a:xfrm>
          <a:prstGeom prst="rect">
            <a:avLst/>
          </a:prstGeom>
          <a:noFill/>
        </p:spPr>
        <p:txBody>
          <a:bodyPr wrap="square" rtlCol="0">
            <a:spAutoFit/>
          </a:bodyPr>
          <a:lstStyle/>
          <a:p>
            <a:pPr marL="171450" indent="-171450">
              <a:buFont typeface="Arial" panose="020B0604020202020204" pitchFamily="34" charset="0"/>
              <a:buChar char="•"/>
            </a:pPr>
            <a:r>
              <a:rPr lang="en-GB" sz="800" b="1" dirty="0"/>
              <a:t>Audit Trail </a:t>
            </a:r>
            <a:r>
              <a:rPr lang="en-GB" sz="800" dirty="0"/>
              <a:t>- Enables authorized users to view details about provisioning changes made for their enterprise and export the data to a data analysis tool, such as Microsoft Excel.</a:t>
            </a:r>
          </a:p>
          <a:p>
            <a:pPr marL="171450" indent="-171450" algn="just">
              <a:buFont typeface="Arial" panose="020B0604020202020204" pitchFamily="34" charset="0"/>
              <a:buChar char="•"/>
            </a:pPr>
            <a:endParaRPr lang="en-US" sz="800" dirty="0">
              <a:latin typeface="+mn-lt"/>
            </a:endParaRPr>
          </a:p>
        </p:txBody>
      </p:sp>
      <p:sp>
        <p:nvSpPr>
          <p:cNvPr id="16" name="TextBox 15">
            <a:extLst>
              <a:ext uri="{FF2B5EF4-FFF2-40B4-BE49-F238E27FC236}">
                <a16:creationId xmlns:a16="http://schemas.microsoft.com/office/drawing/2014/main" id="{DF30157F-C521-BB4D-8F07-B0812FD81953}"/>
              </a:ext>
            </a:extLst>
          </p:cNvPr>
          <p:cNvSpPr txBox="1"/>
          <p:nvPr/>
        </p:nvSpPr>
        <p:spPr>
          <a:xfrm>
            <a:off x="2184456" y="4189574"/>
            <a:ext cx="6468724" cy="338554"/>
          </a:xfrm>
          <a:prstGeom prst="rect">
            <a:avLst/>
          </a:prstGeom>
          <a:noFill/>
        </p:spPr>
        <p:txBody>
          <a:bodyPr wrap="square" rtlCol="0">
            <a:spAutoFit/>
          </a:bodyPr>
          <a:lstStyle/>
          <a:p>
            <a:pPr marL="171450" indent="-171450">
              <a:buFont typeface="Arial" panose="020B0604020202020204" pitchFamily="34" charset="0"/>
              <a:buChar char="•"/>
            </a:pPr>
            <a:r>
              <a:rPr lang="en-GB" sz="800" b="1" dirty="0"/>
              <a:t>Release Note </a:t>
            </a:r>
            <a:r>
              <a:rPr lang="en-GB" sz="800" dirty="0"/>
              <a:t>- Enables authorized users to view and download release notes</a:t>
            </a:r>
          </a:p>
          <a:p>
            <a:pPr marL="171450" indent="-171450" algn="just">
              <a:buFont typeface="Arial" panose="020B0604020202020204" pitchFamily="34" charset="0"/>
              <a:buChar char="•"/>
            </a:pPr>
            <a:endParaRPr lang="en-US" sz="800" dirty="0">
              <a:latin typeface="+mn-lt"/>
            </a:endParaRPr>
          </a:p>
        </p:txBody>
      </p:sp>
      <p:sp>
        <p:nvSpPr>
          <p:cNvPr id="3" name="Rectangle 2">
            <a:extLst>
              <a:ext uri="{FF2B5EF4-FFF2-40B4-BE49-F238E27FC236}">
                <a16:creationId xmlns:a16="http://schemas.microsoft.com/office/drawing/2014/main" id="{B52EA05D-74E3-4316-851D-B54453EE706B}"/>
              </a:ext>
            </a:extLst>
          </p:cNvPr>
          <p:cNvSpPr/>
          <p:nvPr/>
        </p:nvSpPr>
        <p:spPr>
          <a:xfrm>
            <a:off x="553829" y="2085701"/>
            <a:ext cx="1343445" cy="307213"/>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7" name="Rectangle 16">
            <a:extLst>
              <a:ext uri="{FF2B5EF4-FFF2-40B4-BE49-F238E27FC236}">
                <a16:creationId xmlns:a16="http://schemas.microsoft.com/office/drawing/2014/main" id="{470AF746-59CD-43B0-AC38-3F3532C49BBC}"/>
              </a:ext>
            </a:extLst>
          </p:cNvPr>
          <p:cNvSpPr/>
          <p:nvPr/>
        </p:nvSpPr>
        <p:spPr>
          <a:xfrm>
            <a:off x="2413109" y="1699911"/>
            <a:ext cx="6177062" cy="307213"/>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Tree>
    <p:extLst>
      <p:ext uri="{BB962C8B-B14F-4D97-AF65-F5344CB8AC3E}">
        <p14:creationId xmlns:p14="http://schemas.microsoft.com/office/powerpoint/2010/main" val="190183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75562" y="157185"/>
            <a:ext cx="7200249" cy="489664"/>
          </a:xfrm>
          <a:prstGeom prst="rect">
            <a:avLst/>
          </a:prstGeom>
        </p:spPr>
        <p:txBody>
          <a:bodyPr vert="horz" lIns="0" tIns="34290" rIns="0" bIns="34290" rtlCol="0" anchor="t">
            <a:noAutofit/>
          </a:bodyPr>
          <a:lstStyle>
            <a:lvl1pPr algn="l" defTabSz="914400" rtl="0" eaLnBrk="1" latinLnBrk="0" hangingPunct="1">
              <a:spcBef>
                <a:spcPct val="0"/>
              </a:spcBef>
              <a:buNone/>
              <a:defRPr sz="3600" b="1" kern="1200" cap="none">
                <a:solidFill>
                  <a:srgbClr val="62B4E4"/>
                </a:solidFill>
                <a:latin typeface="+mj-lt"/>
                <a:ea typeface="+mj-ea"/>
                <a:cs typeface="+mj-cs"/>
              </a:defRPr>
            </a:lvl1pPr>
          </a:lstStyle>
          <a:p>
            <a:r>
              <a:rPr lang="en-US" sz="2600" b="0" dirty="0">
                <a:solidFill>
                  <a:schemeClr val="tx2"/>
                </a:solidFill>
                <a:cs typeface="CiscoSansTT Thin" charset="0"/>
              </a:rPr>
              <a:t>What it offers?</a:t>
            </a:r>
          </a:p>
        </p:txBody>
      </p:sp>
      <p:sp>
        <p:nvSpPr>
          <p:cNvPr id="6" name="Text Placeholder 2"/>
          <p:cNvSpPr txBox="1">
            <a:spLocks/>
          </p:cNvSpPr>
          <p:nvPr/>
        </p:nvSpPr>
        <p:spPr>
          <a:xfrm>
            <a:off x="226270" y="2406315"/>
            <a:ext cx="8395216" cy="2289462"/>
          </a:xfrm>
          <a:prstGeom prst="rect">
            <a:avLst/>
          </a:prstGeom>
        </p:spPr>
        <p:txBody>
          <a:bodyPr vert="horz" lIns="68580" tIns="34290" rIns="68580" bIns="34290" rtlCol="0" anchor="b">
            <a:noAutofit/>
          </a:bodyPr>
          <a:lstStyle>
            <a:lvl1pPr marL="0" marR="0" indent="0" algn="l" defTabSz="914400" rtl="0" eaLnBrk="1" fontAlgn="auto" latinLnBrk="0" hangingPunct="1">
              <a:lnSpc>
                <a:spcPct val="100000"/>
              </a:lnSpc>
              <a:spcBef>
                <a:spcPct val="20000"/>
              </a:spcBef>
              <a:spcAft>
                <a:spcPts val="0"/>
              </a:spcAft>
              <a:buClr>
                <a:schemeClr val="accent6">
                  <a:lumMod val="75000"/>
                </a:schemeClr>
              </a:buClr>
              <a:buSzTx/>
              <a:buFont typeface="Arial" panose="020B0604020202020204" pitchFamily="34" charset="0"/>
              <a:buNone/>
              <a:tabLst/>
              <a:defRPr sz="1400" kern="1200" baseline="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285750" indent="-285750">
              <a:buClr>
                <a:schemeClr val="bg1"/>
              </a:buClr>
              <a:buFont typeface="Wingdings" pitchFamily="2" charset="2"/>
              <a:buChar char="Ø"/>
            </a:pPr>
            <a:r>
              <a:rPr lang="en-IN" dirty="0">
                <a:solidFill>
                  <a:schemeClr val="tx1">
                    <a:lumMod val="90000"/>
                    <a:lumOff val="10000"/>
                  </a:schemeClr>
                </a:solidFill>
              </a:rPr>
              <a:t>Native Cloud reporting platform for </a:t>
            </a:r>
            <a:r>
              <a:rPr lang="en-IN" dirty="0" err="1">
                <a:solidFill>
                  <a:schemeClr val="tx1">
                    <a:lumMod val="90000"/>
                    <a:lumOff val="10000"/>
                  </a:schemeClr>
                </a:solidFill>
              </a:rPr>
              <a:t>Webex</a:t>
            </a:r>
            <a:r>
              <a:rPr lang="en-IN" dirty="0">
                <a:solidFill>
                  <a:schemeClr val="tx1">
                    <a:lumMod val="90000"/>
                    <a:lumOff val="10000"/>
                  </a:schemeClr>
                </a:solidFill>
              </a:rPr>
              <a:t> CC</a:t>
            </a:r>
          </a:p>
          <a:p>
            <a:pPr marL="285750" indent="-285750">
              <a:buClr>
                <a:schemeClr val="bg1"/>
              </a:buClr>
              <a:buFont typeface="Wingdings" pitchFamily="2" charset="2"/>
              <a:buChar char="Ø"/>
            </a:pPr>
            <a:endParaRPr lang="en-IN" dirty="0">
              <a:solidFill>
                <a:schemeClr val="tx1">
                  <a:lumMod val="90000"/>
                  <a:lumOff val="10000"/>
                </a:schemeClr>
              </a:solidFill>
            </a:endParaRPr>
          </a:p>
          <a:p>
            <a:pPr marL="285750" indent="-285750">
              <a:buClr>
                <a:schemeClr val="bg1"/>
              </a:buClr>
              <a:buFont typeface="Wingdings" pitchFamily="2" charset="2"/>
              <a:buChar char="Ø"/>
            </a:pPr>
            <a:r>
              <a:rPr lang="en-IN" dirty="0">
                <a:solidFill>
                  <a:schemeClr val="tx1">
                    <a:lumMod val="90000"/>
                    <a:lumOff val="10000"/>
                  </a:schemeClr>
                </a:solidFill>
              </a:rPr>
              <a:t>Stores Customer Interaction &amp; Agent Activity records</a:t>
            </a:r>
          </a:p>
          <a:p>
            <a:pPr marL="285750" indent="-285750">
              <a:buClr>
                <a:schemeClr val="bg1"/>
              </a:buClr>
              <a:buFont typeface="Wingdings" pitchFamily="2" charset="2"/>
              <a:buChar char="Ø"/>
            </a:pPr>
            <a:endParaRPr lang="en-IN" dirty="0">
              <a:solidFill>
                <a:schemeClr val="tx1">
                  <a:lumMod val="90000"/>
                  <a:lumOff val="10000"/>
                </a:schemeClr>
              </a:solidFill>
            </a:endParaRPr>
          </a:p>
          <a:p>
            <a:pPr marL="285750" indent="-285750">
              <a:buClr>
                <a:schemeClr val="bg1"/>
              </a:buClr>
              <a:buFont typeface="Wingdings" pitchFamily="2" charset="2"/>
              <a:buChar char="Ø"/>
            </a:pPr>
            <a:r>
              <a:rPr lang="en-IN" dirty="0">
                <a:solidFill>
                  <a:schemeClr val="tx1">
                    <a:lumMod val="90000"/>
                    <a:lumOff val="10000"/>
                  </a:schemeClr>
                </a:solidFill>
              </a:rPr>
              <a:t>Historical &amp; Real-time reports/Dashboards</a:t>
            </a:r>
          </a:p>
          <a:p>
            <a:pPr marL="285750" indent="-285750">
              <a:buClr>
                <a:schemeClr val="bg1"/>
              </a:buClr>
              <a:buFont typeface="Wingdings" pitchFamily="2" charset="2"/>
              <a:buChar char="Ø"/>
            </a:pPr>
            <a:endParaRPr lang="en-IN" dirty="0">
              <a:solidFill>
                <a:schemeClr val="tx1">
                  <a:lumMod val="90000"/>
                  <a:lumOff val="10000"/>
                </a:schemeClr>
              </a:solidFill>
            </a:endParaRPr>
          </a:p>
          <a:p>
            <a:pPr marL="285750" indent="-285750">
              <a:buClr>
                <a:schemeClr val="bg1"/>
              </a:buClr>
              <a:buFont typeface="Wingdings" pitchFamily="2" charset="2"/>
              <a:buChar char="Ø"/>
            </a:pPr>
            <a:r>
              <a:rPr lang="en-IN" dirty="0">
                <a:solidFill>
                  <a:schemeClr val="tx1">
                    <a:lumMod val="90000"/>
                    <a:lumOff val="10000"/>
                  </a:schemeClr>
                </a:solidFill>
              </a:rPr>
              <a:t>Customized visualizations and dashboards</a:t>
            </a:r>
          </a:p>
          <a:p>
            <a:pPr>
              <a:buClr>
                <a:schemeClr val="bg1"/>
              </a:buClr>
            </a:pPr>
            <a:endParaRPr lang="en-IN" dirty="0">
              <a:solidFill>
                <a:schemeClr val="tx1">
                  <a:lumMod val="90000"/>
                  <a:lumOff val="10000"/>
                </a:schemeClr>
              </a:solidFill>
            </a:endParaRPr>
          </a:p>
          <a:p>
            <a:pPr marL="285750" indent="-285750">
              <a:buClr>
                <a:schemeClr val="bg1"/>
              </a:buClr>
              <a:buFont typeface="Wingdings" pitchFamily="2" charset="2"/>
              <a:buChar char="Ø"/>
            </a:pPr>
            <a:r>
              <a:rPr lang="en-IN" dirty="0">
                <a:solidFill>
                  <a:schemeClr val="tx1">
                    <a:lumMod val="90000"/>
                    <a:lumOff val="10000"/>
                  </a:schemeClr>
                </a:solidFill>
              </a:rPr>
              <a:t>Schedule reports</a:t>
            </a:r>
          </a:p>
          <a:p>
            <a:pPr marL="285750" indent="-285750">
              <a:buClr>
                <a:schemeClr val="bg1"/>
              </a:buClr>
              <a:buFont typeface="Wingdings" pitchFamily="2" charset="2"/>
              <a:buChar char="Ø"/>
            </a:pPr>
            <a:endParaRPr lang="en-IN" dirty="0">
              <a:solidFill>
                <a:schemeClr val="tx1">
                  <a:lumMod val="90000"/>
                  <a:lumOff val="10000"/>
                </a:schemeClr>
              </a:solidFill>
            </a:endParaRPr>
          </a:p>
          <a:p>
            <a:pPr marL="285750" indent="-285750">
              <a:buClr>
                <a:schemeClr val="bg1"/>
              </a:buClr>
              <a:buFont typeface="Wingdings" pitchFamily="2" charset="2"/>
              <a:buChar char="Ø"/>
            </a:pPr>
            <a:r>
              <a:rPr lang="en-IN" dirty="0">
                <a:solidFill>
                  <a:schemeClr val="tx1">
                    <a:lumMod val="90000"/>
                    <a:lumOff val="10000"/>
                  </a:schemeClr>
                </a:solidFill>
              </a:rPr>
              <a:t>Supports Chart &amp; tabular reports</a:t>
            </a:r>
          </a:p>
          <a:p>
            <a:pPr marL="285750" indent="-285750">
              <a:buClr>
                <a:schemeClr val="bg1"/>
              </a:buClr>
              <a:buFont typeface="Wingdings" pitchFamily="2" charset="2"/>
              <a:buChar char="Ø"/>
            </a:pPr>
            <a:endParaRPr lang="en-IN" dirty="0">
              <a:solidFill>
                <a:schemeClr val="tx1">
                  <a:lumMod val="90000"/>
                  <a:lumOff val="10000"/>
                </a:schemeClr>
              </a:solidFill>
            </a:endParaRPr>
          </a:p>
          <a:p>
            <a:pPr marL="285750" indent="-285750">
              <a:buClr>
                <a:schemeClr val="bg1"/>
              </a:buClr>
              <a:buFont typeface="Wingdings" pitchFamily="2" charset="2"/>
              <a:buChar char="Ø"/>
            </a:pPr>
            <a:r>
              <a:rPr lang="en-IN" dirty="0">
                <a:solidFill>
                  <a:schemeClr val="tx1">
                    <a:lumMod val="90000"/>
                    <a:lumOff val="10000"/>
                  </a:schemeClr>
                </a:solidFill>
              </a:rPr>
              <a:t>Export report as .CSV &amp; Excel to do further analysis</a:t>
            </a:r>
          </a:p>
          <a:p>
            <a:pPr marL="285750" indent="-285750">
              <a:buClr>
                <a:schemeClr val="bg1"/>
              </a:buClr>
              <a:buFont typeface="Wingdings" pitchFamily="2" charset="2"/>
              <a:buChar char="Ø"/>
            </a:pPr>
            <a:endParaRPr lang="en-IN" dirty="0">
              <a:solidFill>
                <a:schemeClr val="tx1">
                  <a:lumMod val="90000"/>
                  <a:lumOff val="10000"/>
                </a:schemeClr>
              </a:solidFill>
            </a:endParaRPr>
          </a:p>
          <a:p>
            <a:pPr marL="285750" indent="-285750">
              <a:buClr>
                <a:schemeClr val="bg1"/>
              </a:buClr>
              <a:buFont typeface="Wingdings" pitchFamily="2" charset="2"/>
              <a:buChar char="Ø"/>
            </a:pPr>
            <a:r>
              <a:rPr lang="en-IN" dirty="0">
                <a:solidFill>
                  <a:schemeClr val="tx1">
                    <a:lumMod val="90000"/>
                    <a:lumOff val="10000"/>
                  </a:schemeClr>
                </a:solidFill>
              </a:rPr>
              <a:t>Dashboard Capabilities for single view of multiple Historical  and Real-time reports</a:t>
            </a:r>
          </a:p>
        </p:txBody>
      </p:sp>
      <p:pic>
        <p:nvPicPr>
          <p:cNvPr id="7" name="Picture 6">
            <a:extLst>
              <a:ext uri="{FF2B5EF4-FFF2-40B4-BE49-F238E27FC236}">
                <a16:creationId xmlns:a16="http://schemas.microsoft.com/office/drawing/2014/main" id="{571BC326-95C5-4FAE-90CF-20992DF7B100}"/>
              </a:ext>
            </a:extLst>
          </p:cNvPr>
          <p:cNvPicPr>
            <a:picLocks noChangeAspect="1"/>
          </p:cNvPicPr>
          <p:nvPr/>
        </p:nvPicPr>
        <p:blipFill>
          <a:blip r:embed="rId3"/>
          <a:stretch>
            <a:fillRect/>
          </a:stretch>
        </p:blipFill>
        <p:spPr>
          <a:xfrm>
            <a:off x="4523875" y="1323402"/>
            <a:ext cx="4547631" cy="2205349"/>
          </a:xfrm>
          <a:prstGeom prst="rect">
            <a:avLst/>
          </a:prstGeom>
        </p:spPr>
      </p:pic>
    </p:spTree>
    <p:extLst>
      <p:ext uri="{BB962C8B-B14F-4D97-AF65-F5344CB8AC3E}">
        <p14:creationId xmlns:p14="http://schemas.microsoft.com/office/powerpoint/2010/main" val="424181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6B741D-2B1A-2E4F-8CE8-818D039DE8C4}"/>
              </a:ext>
            </a:extLst>
          </p:cNvPr>
          <p:cNvSpPr>
            <a:spLocks noGrp="1"/>
          </p:cNvSpPr>
          <p:nvPr>
            <p:ph type="body" sz="quarter" idx="10"/>
          </p:nvPr>
        </p:nvSpPr>
        <p:spPr>
          <a:xfrm>
            <a:off x="462301" y="1139863"/>
            <a:ext cx="8277344" cy="3389312"/>
          </a:xfrm>
        </p:spPr>
        <p:txBody>
          <a:bodyPr/>
          <a:lstStyle/>
          <a:p>
            <a:pPr marL="285750" indent="-285750">
              <a:buFont typeface="Arial" panose="020B0604020202020204" pitchFamily="34" charset="0"/>
              <a:buChar char="•"/>
            </a:pPr>
            <a:r>
              <a:rPr lang="en-US" sz="1800" dirty="0">
                <a:solidFill>
                  <a:schemeClr val="accent4">
                    <a:lumMod val="75000"/>
                  </a:schemeClr>
                </a:solidFill>
              </a:rPr>
              <a:t>Access using Cross Launch From Webex Contact Center Management Portal: </a:t>
            </a:r>
            <a:r>
              <a:rPr lang="en-US" sz="1800" dirty="0">
                <a:hlinkClick r:id="rId2"/>
              </a:rPr>
              <a:t>https://portal.wxcc-eu1.cisco.com/</a:t>
            </a:r>
            <a:endParaRPr lang="en-US" sz="1800" dirty="0">
              <a:solidFill>
                <a:schemeClr val="accent4">
                  <a:lumMod val="75000"/>
                </a:schemeClr>
              </a:solidFill>
            </a:endParaRPr>
          </a:p>
          <a:p>
            <a:pPr marL="285750" indent="-285750">
              <a:buFont typeface="Arial" panose="020B0604020202020204" pitchFamily="34" charset="0"/>
              <a:buChar char="•"/>
            </a:pPr>
            <a:r>
              <a:rPr lang="en-US" sz="1800" dirty="0">
                <a:solidFill>
                  <a:schemeClr val="accent4">
                    <a:lumMod val="75000"/>
                  </a:schemeClr>
                </a:solidFill>
              </a:rPr>
              <a:t>Access using </a:t>
            </a:r>
            <a:r>
              <a:rPr lang="en-US" sz="1800" dirty="0" err="1">
                <a:solidFill>
                  <a:schemeClr val="accent4">
                    <a:lumMod val="75000"/>
                  </a:schemeClr>
                </a:solidFill>
              </a:rPr>
              <a:t>using</a:t>
            </a:r>
            <a:r>
              <a:rPr lang="en-US" sz="1800" dirty="0">
                <a:solidFill>
                  <a:schemeClr val="accent4">
                    <a:lumMod val="75000"/>
                  </a:schemeClr>
                </a:solidFill>
              </a:rPr>
              <a:t> Direct Link:  </a:t>
            </a:r>
            <a:r>
              <a:rPr lang="en-GB" sz="1800" u="sng" dirty="0">
                <a:hlinkClick r:id="rId3"/>
              </a:rPr>
              <a:t>https://analyzer.wxcc-eu1.cisco.com/analyzer/home</a:t>
            </a:r>
            <a:r>
              <a:rPr lang="en-GB" sz="1800" u="sng" dirty="0"/>
              <a:t> </a:t>
            </a:r>
            <a:endParaRPr lang="en-US" sz="1600" dirty="0">
              <a:solidFill>
                <a:schemeClr val="accent4">
                  <a:lumMod val="75000"/>
                </a:schemeClr>
              </a:solidFill>
            </a:endParaRPr>
          </a:p>
        </p:txBody>
      </p:sp>
      <p:sp>
        <p:nvSpPr>
          <p:cNvPr id="2" name="Title 1">
            <a:extLst>
              <a:ext uri="{FF2B5EF4-FFF2-40B4-BE49-F238E27FC236}">
                <a16:creationId xmlns:a16="http://schemas.microsoft.com/office/drawing/2014/main" id="{85BB59A5-0DF0-8E41-B615-26928E2FBE97}"/>
              </a:ext>
            </a:extLst>
          </p:cNvPr>
          <p:cNvSpPr>
            <a:spLocks noGrp="1"/>
          </p:cNvSpPr>
          <p:nvPr>
            <p:ph type="title"/>
          </p:nvPr>
        </p:nvSpPr>
        <p:spPr>
          <a:xfrm>
            <a:off x="536088" y="311816"/>
            <a:ext cx="8345488" cy="731837"/>
          </a:xfrm>
        </p:spPr>
        <p:txBody>
          <a:bodyPr/>
          <a:lstStyle/>
          <a:p>
            <a:r>
              <a:rPr lang="en-US" dirty="0"/>
              <a:t>Portal Access</a:t>
            </a:r>
          </a:p>
        </p:txBody>
      </p:sp>
      <p:pic>
        <p:nvPicPr>
          <p:cNvPr id="4" name="Picture 3">
            <a:extLst>
              <a:ext uri="{FF2B5EF4-FFF2-40B4-BE49-F238E27FC236}">
                <a16:creationId xmlns:a16="http://schemas.microsoft.com/office/drawing/2014/main" id="{2DE3E2CC-34B1-1248-A988-DCFA4B208A38}"/>
              </a:ext>
            </a:extLst>
          </p:cNvPr>
          <p:cNvPicPr>
            <a:picLocks noChangeAspect="1"/>
          </p:cNvPicPr>
          <p:nvPr/>
        </p:nvPicPr>
        <p:blipFill>
          <a:blip r:embed="rId4"/>
          <a:stretch>
            <a:fillRect/>
          </a:stretch>
        </p:blipFill>
        <p:spPr>
          <a:xfrm>
            <a:off x="2925286" y="2647630"/>
            <a:ext cx="2865166" cy="1847170"/>
          </a:xfrm>
          <a:prstGeom prst="rect">
            <a:avLst/>
          </a:prstGeom>
          <a:ln>
            <a:solidFill>
              <a:srgbClr val="00B0F0"/>
            </a:solidFill>
          </a:ln>
        </p:spPr>
      </p:pic>
    </p:spTree>
    <p:extLst>
      <p:ext uri="{BB962C8B-B14F-4D97-AF65-F5344CB8AC3E}">
        <p14:creationId xmlns:p14="http://schemas.microsoft.com/office/powerpoint/2010/main" val="86531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535D-95AC-C447-B7C9-FB5A81472DED}"/>
              </a:ext>
            </a:extLst>
          </p:cNvPr>
          <p:cNvSpPr>
            <a:spLocks noGrp="1"/>
          </p:cNvSpPr>
          <p:nvPr>
            <p:ph type="title"/>
          </p:nvPr>
        </p:nvSpPr>
        <p:spPr>
          <a:xfrm>
            <a:off x="27180" y="0"/>
            <a:ext cx="7429499" cy="1108928"/>
          </a:xfrm>
        </p:spPr>
        <p:txBody>
          <a:bodyPr/>
          <a:lstStyle/>
          <a:p>
            <a:r>
              <a:rPr lang="en-US" dirty="0"/>
              <a:t>Analyzer Record Type – CSR/CAR</a:t>
            </a:r>
          </a:p>
        </p:txBody>
      </p:sp>
      <p:sp>
        <p:nvSpPr>
          <p:cNvPr id="3" name="Content Placeholder 2">
            <a:extLst>
              <a:ext uri="{FF2B5EF4-FFF2-40B4-BE49-F238E27FC236}">
                <a16:creationId xmlns:a16="http://schemas.microsoft.com/office/drawing/2014/main" id="{26A4D6D8-AC31-2C4C-B28C-A7C3C6CAE562}"/>
              </a:ext>
            </a:extLst>
          </p:cNvPr>
          <p:cNvSpPr>
            <a:spLocks noGrp="1"/>
          </p:cNvSpPr>
          <p:nvPr>
            <p:ph idx="1"/>
          </p:nvPr>
        </p:nvSpPr>
        <p:spPr>
          <a:xfrm>
            <a:off x="154056" y="879224"/>
            <a:ext cx="8691494" cy="3794376"/>
          </a:xfrm>
        </p:spPr>
        <p:txBody>
          <a:bodyPr/>
          <a:lstStyle/>
          <a:p>
            <a:pPr marL="0" indent="0">
              <a:buNone/>
            </a:pPr>
            <a:r>
              <a:rPr lang="en-US" sz="1600" dirty="0"/>
              <a:t>Choose the record type of the visualization:</a:t>
            </a:r>
          </a:p>
          <a:p>
            <a:pPr marL="0" indent="0">
              <a:buNone/>
            </a:pPr>
            <a:r>
              <a:rPr lang="en-US" sz="1600" dirty="0"/>
              <a:t>• </a:t>
            </a:r>
            <a:r>
              <a:rPr lang="en-US" sz="1600" b="1" dirty="0"/>
              <a:t>Contact Activity Records (CAR)</a:t>
            </a:r>
            <a:r>
              <a:rPr lang="en-US" sz="1600" dirty="0"/>
              <a:t>: Represents an individual step in the customer workflow.</a:t>
            </a:r>
          </a:p>
          <a:p>
            <a:pPr marL="0" indent="0">
              <a:buNone/>
            </a:pPr>
            <a:r>
              <a:rPr lang="en-US" sz="1600" dirty="0"/>
              <a:t>• </a:t>
            </a:r>
            <a:r>
              <a:rPr lang="en-US" sz="1600" b="1" dirty="0"/>
              <a:t>Contact Session Records (CSR)</a:t>
            </a:r>
            <a:r>
              <a:rPr lang="en-US" sz="1600" dirty="0"/>
              <a:t>: Represents the customer workflow, consisting of a sequence of customer activities.</a:t>
            </a:r>
            <a:br>
              <a:rPr lang="en-US" sz="1600" dirty="0"/>
            </a:br>
            <a:br>
              <a:rPr lang="en-US" sz="1600" dirty="0"/>
            </a:br>
            <a:endParaRPr lang="en-US" sz="1600" dirty="0"/>
          </a:p>
        </p:txBody>
      </p:sp>
      <p:pic>
        <p:nvPicPr>
          <p:cNvPr id="4" name="Picture 3">
            <a:extLst>
              <a:ext uri="{FF2B5EF4-FFF2-40B4-BE49-F238E27FC236}">
                <a16:creationId xmlns:a16="http://schemas.microsoft.com/office/drawing/2014/main" id="{9EC1BFA4-ACA7-477E-ACA7-D7B5A2DD54B1}"/>
              </a:ext>
            </a:extLst>
          </p:cNvPr>
          <p:cNvPicPr>
            <a:picLocks noChangeAspect="1"/>
          </p:cNvPicPr>
          <p:nvPr/>
        </p:nvPicPr>
        <p:blipFill>
          <a:blip r:embed="rId2"/>
          <a:stretch>
            <a:fillRect/>
          </a:stretch>
        </p:blipFill>
        <p:spPr>
          <a:xfrm>
            <a:off x="2076484" y="2188821"/>
            <a:ext cx="4846637" cy="2368891"/>
          </a:xfrm>
          <a:prstGeom prst="rect">
            <a:avLst/>
          </a:prstGeom>
        </p:spPr>
      </p:pic>
      <p:sp>
        <p:nvSpPr>
          <p:cNvPr id="5" name="Rectangle 4">
            <a:extLst>
              <a:ext uri="{FF2B5EF4-FFF2-40B4-BE49-F238E27FC236}">
                <a16:creationId xmlns:a16="http://schemas.microsoft.com/office/drawing/2014/main" id="{112DA944-A957-48EF-87B6-1C93384D9EC6}"/>
              </a:ext>
            </a:extLst>
          </p:cNvPr>
          <p:cNvSpPr/>
          <p:nvPr/>
        </p:nvSpPr>
        <p:spPr>
          <a:xfrm>
            <a:off x="2159000" y="2136433"/>
            <a:ext cx="1828800" cy="34006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Tree>
    <p:extLst>
      <p:ext uri="{BB962C8B-B14F-4D97-AF65-F5344CB8AC3E}">
        <p14:creationId xmlns:p14="http://schemas.microsoft.com/office/powerpoint/2010/main" val="134606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535D-95AC-C447-B7C9-FB5A81472DED}"/>
              </a:ext>
            </a:extLst>
          </p:cNvPr>
          <p:cNvSpPr>
            <a:spLocks noGrp="1"/>
          </p:cNvSpPr>
          <p:nvPr>
            <p:ph type="title"/>
          </p:nvPr>
        </p:nvSpPr>
        <p:spPr>
          <a:xfrm>
            <a:off x="27180" y="0"/>
            <a:ext cx="7429499" cy="1108928"/>
          </a:xfrm>
        </p:spPr>
        <p:txBody>
          <a:bodyPr/>
          <a:lstStyle/>
          <a:p>
            <a:r>
              <a:rPr lang="en-US" dirty="0"/>
              <a:t>Analyzer Record Type – ASR/AAR</a:t>
            </a:r>
          </a:p>
        </p:txBody>
      </p:sp>
      <p:sp>
        <p:nvSpPr>
          <p:cNvPr id="3" name="Content Placeholder 2">
            <a:extLst>
              <a:ext uri="{FF2B5EF4-FFF2-40B4-BE49-F238E27FC236}">
                <a16:creationId xmlns:a16="http://schemas.microsoft.com/office/drawing/2014/main" id="{26A4D6D8-AC31-2C4C-B28C-A7C3C6CAE562}"/>
              </a:ext>
            </a:extLst>
          </p:cNvPr>
          <p:cNvSpPr>
            <a:spLocks noGrp="1"/>
          </p:cNvSpPr>
          <p:nvPr>
            <p:ph idx="1"/>
          </p:nvPr>
        </p:nvSpPr>
        <p:spPr>
          <a:xfrm>
            <a:off x="154056" y="783974"/>
            <a:ext cx="8691494" cy="3794376"/>
          </a:xfrm>
        </p:spPr>
        <p:txBody>
          <a:bodyPr/>
          <a:lstStyle/>
          <a:p>
            <a:pPr marL="0" indent="0">
              <a:spcBef>
                <a:spcPts val="0"/>
              </a:spcBef>
              <a:spcAft>
                <a:spcPts val="0"/>
              </a:spcAft>
              <a:buNone/>
            </a:pPr>
            <a:r>
              <a:rPr lang="en-US" sz="1600" dirty="0"/>
              <a:t>Choose the record type of the visualization:</a:t>
            </a:r>
            <a:endParaRPr lang="en-US" sz="800" dirty="0"/>
          </a:p>
          <a:p>
            <a:pPr marL="0" indent="0">
              <a:spcBef>
                <a:spcPts val="0"/>
              </a:spcBef>
              <a:spcAft>
                <a:spcPts val="600"/>
              </a:spcAft>
              <a:buNone/>
            </a:pPr>
            <a:br>
              <a:rPr lang="en-US" sz="1600" dirty="0"/>
            </a:br>
            <a:r>
              <a:rPr lang="en-US" sz="1600" dirty="0"/>
              <a:t>• </a:t>
            </a:r>
            <a:r>
              <a:rPr lang="en-US" sz="1600" b="1" dirty="0"/>
              <a:t>Agent Activity Records (AAR)</a:t>
            </a:r>
            <a:r>
              <a:rPr lang="en-US" sz="1600" dirty="0"/>
              <a:t>: Represents an individual step in the agent workflow.</a:t>
            </a:r>
          </a:p>
          <a:p>
            <a:pPr marL="0" indent="0">
              <a:spcBef>
                <a:spcPts val="0"/>
              </a:spcBef>
              <a:spcAft>
                <a:spcPts val="0"/>
              </a:spcAft>
              <a:buNone/>
            </a:pPr>
            <a:r>
              <a:rPr lang="en-US" sz="1600" dirty="0"/>
              <a:t>• </a:t>
            </a:r>
            <a:r>
              <a:rPr lang="en-US" sz="1600" b="1" dirty="0"/>
              <a:t>Agent Session Records (ASR)</a:t>
            </a:r>
            <a:r>
              <a:rPr lang="en-US" sz="1600" dirty="0"/>
              <a:t>: Represents the agent workflow, consisting of a sequence of agent activities.</a:t>
            </a:r>
            <a:br>
              <a:rPr lang="en-US" sz="1600" dirty="0"/>
            </a:br>
            <a:endParaRPr lang="en-US" sz="1600" dirty="0"/>
          </a:p>
        </p:txBody>
      </p:sp>
      <p:pic>
        <p:nvPicPr>
          <p:cNvPr id="5" name="Picture 4">
            <a:extLst>
              <a:ext uri="{FF2B5EF4-FFF2-40B4-BE49-F238E27FC236}">
                <a16:creationId xmlns:a16="http://schemas.microsoft.com/office/drawing/2014/main" id="{D347BC16-B012-4460-9FD3-C8643845F318}"/>
              </a:ext>
            </a:extLst>
          </p:cNvPr>
          <p:cNvPicPr>
            <a:picLocks noChangeAspect="1"/>
          </p:cNvPicPr>
          <p:nvPr/>
        </p:nvPicPr>
        <p:blipFill>
          <a:blip r:embed="rId2"/>
          <a:stretch>
            <a:fillRect/>
          </a:stretch>
        </p:blipFill>
        <p:spPr>
          <a:xfrm>
            <a:off x="1530350" y="1965074"/>
            <a:ext cx="5561012" cy="2765732"/>
          </a:xfrm>
          <a:prstGeom prst="rect">
            <a:avLst/>
          </a:prstGeom>
        </p:spPr>
      </p:pic>
      <p:sp>
        <p:nvSpPr>
          <p:cNvPr id="6" name="Rectangle 5">
            <a:extLst>
              <a:ext uri="{FF2B5EF4-FFF2-40B4-BE49-F238E27FC236}">
                <a16:creationId xmlns:a16="http://schemas.microsoft.com/office/drawing/2014/main" id="{DA472576-EE08-4F52-A8AB-EDDF035ED77D}"/>
              </a:ext>
            </a:extLst>
          </p:cNvPr>
          <p:cNvSpPr/>
          <p:nvPr/>
        </p:nvSpPr>
        <p:spPr>
          <a:xfrm>
            <a:off x="1758950" y="1965074"/>
            <a:ext cx="1924050" cy="3018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Tree>
    <p:extLst>
      <p:ext uri="{BB962C8B-B14F-4D97-AF65-F5344CB8AC3E}">
        <p14:creationId xmlns:p14="http://schemas.microsoft.com/office/powerpoint/2010/main" val="2909140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B345E1-9243-0C4F-AC17-0FCA6B8E8491}"/>
              </a:ext>
            </a:extLst>
          </p:cNvPr>
          <p:cNvPicPr>
            <a:picLocks noChangeAspect="1"/>
          </p:cNvPicPr>
          <p:nvPr/>
        </p:nvPicPr>
        <p:blipFill>
          <a:blip r:embed="rId2"/>
          <a:stretch>
            <a:fillRect/>
          </a:stretch>
        </p:blipFill>
        <p:spPr>
          <a:xfrm>
            <a:off x="2379498" y="107656"/>
            <a:ext cx="6403755" cy="2306488"/>
          </a:xfrm>
          <a:prstGeom prst="rect">
            <a:avLst/>
          </a:prstGeom>
        </p:spPr>
      </p:pic>
      <p:pic>
        <p:nvPicPr>
          <p:cNvPr id="3" name="Picture 2">
            <a:extLst>
              <a:ext uri="{FF2B5EF4-FFF2-40B4-BE49-F238E27FC236}">
                <a16:creationId xmlns:a16="http://schemas.microsoft.com/office/drawing/2014/main" id="{7A198278-E4EA-C147-AA80-92E69DEBC016}"/>
              </a:ext>
            </a:extLst>
          </p:cNvPr>
          <p:cNvPicPr>
            <a:picLocks noChangeAspect="1"/>
          </p:cNvPicPr>
          <p:nvPr/>
        </p:nvPicPr>
        <p:blipFill>
          <a:blip r:embed="rId3"/>
          <a:stretch>
            <a:fillRect/>
          </a:stretch>
        </p:blipFill>
        <p:spPr>
          <a:xfrm>
            <a:off x="2379499" y="2419329"/>
            <a:ext cx="6403755" cy="2306488"/>
          </a:xfrm>
          <a:prstGeom prst="rect">
            <a:avLst/>
          </a:prstGeom>
        </p:spPr>
      </p:pic>
      <p:pic>
        <p:nvPicPr>
          <p:cNvPr id="4" name="Picture 3">
            <a:extLst>
              <a:ext uri="{FF2B5EF4-FFF2-40B4-BE49-F238E27FC236}">
                <a16:creationId xmlns:a16="http://schemas.microsoft.com/office/drawing/2014/main" id="{B9077C18-652F-0D49-8D95-1AE8B939E9CE}"/>
              </a:ext>
            </a:extLst>
          </p:cNvPr>
          <p:cNvPicPr>
            <a:picLocks noChangeAspect="1"/>
          </p:cNvPicPr>
          <p:nvPr/>
        </p:nvPicPr>
        <p:blipFill>
          <a:blip r:embed="rId4"/>
          <a:stretch>
            <a:fillRect/>
          </a:stretch>
        </p:blipFill>
        <p:spPr>
          <a:xfrm>
            <a:off x="1845819" y="102471"/>
            <a:ext cx="533680" cy="1848544"/>
          </a:xfrm>
          <a:prstGeom prst="rect">
            <a:avLst/>
          </a:prstGeom>
        </p:spPr>
      </p:pic>
      <p:sp>
        <p:nvSpPr>
          <p:cNvPr id="5" name="Title 1">
            <a:extLst>
              <a:ext uri="{FF2B5EF4-FFF2-40B4-BE49-F238E27FC236}">
                <a16:creationId xmlns:a16="http://schemas.microsoft.com/office/drawing/2014/main" id="{E6DFED92-35EA-044E-A44C-1AD3042BC188}"/>
              </a:ext>
            </a:extLst>
          </p:cNvPr>
          <p:cNvSpPr txBox="1">
            <a:spLocks/>
          </p:cNvSpPr>
          <p:nvPr/>
        </p:nvSpPr>
        <p:spPr>
          <a:xfrm>
            <a:off x="437766" y="341313"/>
            <a:ext cx="8345488" cy="731837"/>
          </a:xfrm>
          <a:prstGeom prst="rect">
            <a:avLst/>
          </a:prstGeom>
        </p:spPr>
        <p:txBody>
          <a:bodyPr/>
          <a:lst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dirty="0"/>
              <a:t>Home</a:t>
            </a:r>
          </a:p>
        </p:txBody>
      </p:sp>
    </p:spTree>
    <p:extLst>
      <p:ext uri="{BB962C8B-B14F-4D97-AF65-F5344CB8AC3E}">
        <p14:creationId xmlns:p14="http://schemas.microsoft.com/office/powerpoint/2010/main" val="1306820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017 Cisco Template" id="{F7107EB4-E9A2-8840-B849-87FB4ABE4B36}" vid="{7B5B1537-4868-5B4C-816B-A8CDC8C817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b3003e9-a29a-4ed7-9872-e02ffe87e61b">
      <UserInfo>
        <DisplayName>Ankit Pandey (ankitpan)</DisplayName>
        <AccountId>46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F4E052F86350443B15EC8F16EC52179" ma:contentTypeVersion="8" ma:contentTypeDescription="Create a new document." ma:contentTypeScope="" ma:versionID="098261c6c66b0e98c06cceff604ceadb">
  <xsd:schema xmlns:xsd="http://www.w3.org/2001/XMLSchema" xmlns:xs="http://www.w3.org/2001/XMLSchema" xmlns:p="http://schemas.microsoft.com/office/2006/metadata/properties" xmlns:ns2="c1e2781c-0cc7-4d9a-88cf-5f2f7b835c92" xmlns:ns3="8b3003e9-a29a-4ed7-9872-e02ffe87e61b" targetNamespace="http://schemas.microsoft.com/office/2006/metadata/properties" ma:root="true" ma:fieldsID="d6499694354d2305213892264de5bb47" ns2:_="" ns3:_="">
    <xsd:import namespace="c1e2781c-0cc7-4d9a-88cf-5f2f7b835c92"/>
    <xsd:import namespace="8b3003e9-a29a-4ed7-9872-e02ffe87e61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e2781c-0cc7-4d9a-88cf-5f2f7b835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b3003e9-a29a-4ed7-9872-e02ffe87e61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96A6D9-5731-4B14-8C68-92605F47E80C}">
  <ds:schemaRefs>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be9d0a91-c8b2-4426-bf4d-46858bf04f10"/>
    <ds:schemaRef ds:uri="5890effe-8b9b-4d8d-932d-303434d1da77"/>
    <ds:schemaRef ds:uri="http://www.w3.org/XML/1998/namespace"/>
  </ds:schemaRefs>
</ds:datastoreItem>
</file>

<file path=customXml/itemProps2.xml><?xml version="1.0" encoding="utf-8"?>
<ds:datastoreItem xmlns:ds="http://schemas.openxmlformats.org/officeDocument/2006/customXml" ds:itemID="{99D17D47-19C0-417C-9B5B-41F4DD6671F1}"/>
</file>

<file path=customXml/itemProps3.xml><?xml version="1.0" encoding="utf-8"?>
<ds:datastoreItem xmlns:ds="http://schemas.openxmlformats.org/officeDocument/2006/customXml" ds:itemID="{D0A45EEF-9612-4125-9765-33AC88D3CB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theme 2015 16x9</Template>
  <TotalTime>12060</TotalTime>
  <Words>1373</Words>
  <Application>Microsoft Office PowerPoint</Application>
  <PresentationFormat>On-screen Show (16:9)</PresentationFormat>
  <Paragraphs>171</Paragraphs>
  <Slides>38</Slides>
  <Notes>10</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CiscoSansTT ExtraLight</vt:lpstr>
      <vt:lpstr>CiscoSansTT Light</vt:lpstr>
      <vt:lpstr>CiscoSansTT-ExtraLight</vt:lpstr>
      <vt:lpstr>Courier New</vt:lpstr>
      <vt:lpstr>Times</vt:lpstr>
      <vt:lpstr>Wingdings</vt:lpstr>
      <vt:lpstr>Blue theme 2015 16x9</vt:lpstr>
      <vt:lpstr>Webex Contact Center   Analyzer Reporting</vt:lpstr>
      <vt:lpstr>Agenda</vt:lpstr>
      <vt:lpstr>Analyzer Overview</vt:lpstr>
      <vt:lpstr>Portal Overview</vt:lpstr>
      <vt:lpstr>PowerPoint Presentation</vt:lpstr>
      <vt:lpstr>Portal Access</vt:lpstr>
      <vt:lpstr>Analyzer Record Type – CSR/CAR</vt:lpstr>
      <vt:lpstr>Analyzer Record Type – ASR/AAR</vt:lpstr>
      <vt:lpstr>PowerPoint Presentation</vt:lpstr>
      <vt:lpstr>Navigation</vt:lpstr>
      <vt:lpstr>Creation of custom visualizations</vt:lpstr>
      <vt:lpstr>Creation of Visualizations Overview</vt:lpstr>
      <vt:lpstr>Create Visualization</vt:lpstr>
      <vt:lpstr>PowerPoint Presentation</vt:lpstr>
      <vt:lpstr>Visualization Variables  </vt:lpstr>
      <vt:lpstr>PowerPoint Presentation</vt:lpstr>
      <vt:lpstr>PowerPoint Presentation</vt:lpstr>
      <vt:lpstr>PowerPoint Presentation</vt:lpstr>
      <vt:lpstr>PowerPoint Presentation</vt:lpstr>
      <vt:lpstr>PowerPoint Presentation</vt:lpstr>
      <vt:lpstr>PowerPoint Presentation</vt:lpstr>
      <vt:lpstr>Creating a Visualization</vt:lpstr>
      <vt:lpstr>Analyzer Scheduler</vt:lpstr>
      <vt:lpstr>PowerPoint Presentation</vt:lpstr>
      <vt:lpstr>PowerPoint Presentation</vt:lpstr>
      <vt:lpstr>Scheduling a report</vt:lpstr>
      <vt:lpstr>Stock Reports</vt:lpstr>
      <vt:lpstr>PowerPoint Presentation</vt:lpstr>
      <vt:lpstr>PowerPoint Presentation</vt:lpstr>
      <vt:lpstr>PowerPoint Presentation</vt:lpstr>
      <vt:lpstr>PowerPoint Presentation</vt:lpstr>
      <vt:lpstr>Analyzer Dashboards</vt:lpstr>
      <vt:lpstr>PowerPoint Presentation</vt:lpstr>
      <vt:lpstr>PowerPoint Presentation</vt:lpstr>
      <vt:lpstr>PowerPoint Presentation</vt:lpstr>
      <vt:lpstr>Creating a Dashboard</vt:lpstr>
      <vt:lpstr>Questions?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WebEx Contact Center  Customer Journey Analyzer</dc:title>
  <dc:subject/>
  <dc:creator>Krishna Tyagi (ktyagi)</dc:creator>
  <cp:keywords/>
  <dc:description/>
  <cp:lastModifiedBy>Gorka Antona Santamaria (gantonas)</cp:lastModifiedBy>
  <cp:revision>35</cp:revision>
  <cp:lastPrinted>2017-07-04T20:02:30Z</cp:lastPrinted>
  <dcterms:created xsi:type="dcterms:W3CDTF">2019-03-26T16:20:16Z</dcterms:created>
  <dcterms:modified xsi:type="dcterms:W3CDTF">2021-10-28T07:21:52Z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0x010100EF4E052F86350443B15EC8F16EC52179</vt:lpwstr>
  </property>
  <property fmtid="{D5CDD505-2E9C-101B-9397-08002B2CF9AE}" pid="3" name="ComplianceAssetId">
    <vt:lpwstr/>
  </property>
</Properties>
</file>